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7"/>
  </p:notesMasterIdLst>
  <p:sldIdLst>
    <p:sldId id="257" r:id="rId3"/>
    <p:sldId id="292" r:id="rId4"/>
    <p:sldId id="262" r:id="rId5"/>
    <p:sldId id="282" r:id="rId6"/>
    <p:sldId id="283" r:id="rId7"/>
    <p:sldId id="284" r:id="rId8"/>
    <p:sldId id="291" r:id="rId9"/>
    <p:sldId id="273" r:id="rId10"/>
    <p:sldId id="258" r:id="rId11"/>
    <p:sldId id="275" r:id="rId12"/>
    <p:sldId id="286" r:id="rId13"/>
    <p:sldId id="290" r:id="rId14"/>
    <p:sldId id="28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50"/>
    <p:restoredTop sz="94764"/>
  </p:normalViewPr>
  <p:slideViewPr>
    <p:cSldViewPr snapToGrid="0">
      <p:cViewPr varScale="1">
        <p:scale>
          <a:sx n="145" d="100"/>
          <a:sy n="145" d="100"/>
        </p:scale>
        <p:origin x="104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5440B-E1B6-3548-8A5F-1E0885A66315}"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4FED4-9A16-5F4F-83D7-53298D992B7C}" type="slidenum">
              <a:rPr lang="en-US" smtClean="0"/>
              <a:t>‹#›</a:t>
            </a:fld>
            <a:endParaRPr lang="en-US"/>
          </a:p>
        </p:txBody>
      </p:sp>
    </p:spTree>
    <p:extLst>
      <p:ext uri="{BB962C8B-B14F-4D97-AF65-F5344CB8AC3E}">
        <p14:creationId xmlns:p14="http://schemas.microsoft.com/office/powerpoint/2010/main" val="586013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Submissions were rock solid at 400 between 2009 and 2017, but since then they have been increasing, reaching 450 in 2018 and 542 last year.  This year they are continuing to grow, and we are projecting a total of about 650 for 2020.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114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62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experiencing some geographic diversification, with submissions from Asia and more specifically from China showing a growth, but also seeing a growth in submissions from many other countries, grouped here under others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205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and method keywords are consistent with previous years – we continue to publish broad content using a large array of methodologies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37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 members continue to be a minority of our growing authors.  With respect to first author gender, we continue to be close to 50$.  However, this is a number to monitor as it seems that women, and especially those with daycare- and school-age children are particularly impacted by the CPVID 19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0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increase in submissions has necessitated some changes in the way the journal is structured.  In the summer of 2019 we added 3 senior editors,{NAMES].  Because of the continuing growth, in January 2020 we added a fourth SE, JH.</a:t>
            </a:r>
          </a:p>
          <a:p>
            <a:r>
              <a:rPr lang="en-US" dirty="0"/>
              <a:t>The SEs help with triaging and assigning the manuscripts and are also involved in other aspects of journal running.  We are truly indebted to them for their dedication and efforts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66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the journal would not function without many dedicated Associate Editors, who handle manuscripts, select reviewers and provide recommendations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910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increase in submission has also brought an increase workload to the editorial assistants.  Many of you may have met Grace Clements, who was serving as a 50% Editorial assistant </a:t>
            </a:r>
            <a:r>
              <a:rPr lang="en-US" dirty="0" err="1"/>
              <a:t>trhough</a:t>
            </a:r>
            <a:r>
              <a:rPr lang="en-US" dirty="0"/>
              <a:t> 2019.  In January 2020 we split the 50% position into 2 35% positions, for a net increase of 20%.  I would like to introduce Daniel Bowie, who is now working with Grace as an Editorial Assistant.  A big thanks to both, who truly keep the journal running smoothly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99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inally</a:t>
            </a:r>
            <a:r>
              <a:rPr lang="en-US" dirty="0"/>
              <a:t>, we are also indebted to our consulting editors who provide many expert reviews for the journal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6C55-BBE8-1840-A347-A147B1189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251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1C1F1-F4F0-4149-BF5D-96B24BCCEC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6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F99FAD-0D56-364A-4A25-9FC61EB6D788}"/>
              </a:ext>
            </a:extLst>
          </p:cNvPr>
          <p:cNvSpPr>
            <a:spLocks noGrp="1"/>
          </p:cNvSpPr>
          <p:nvPr>
            <p:ph type="body" sz="quarter" idx="10"/>
          </p:nvPr>
        </p:nvSpPr>
        <p:spPr>
          <a:xfrm>
            <a:off x="381000" y="1582982"/>
            <a:ext cx="11430000" cy="457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749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5048-1EE5-584B-90ED-7A856DE2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2CB40-CF71-614F-B92D-C4CB96AF2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53740C-F4A9-0F40-9636-13027BDF8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ABF81-A391-F24E-A7BF-DDBD730A45B5}"/>
              </a:ext>
            </a:extLst>
          </p:cNvPr>
          <p:cNvSpPr>
            <a:spLocks noGrp="1"/>
          </p:cNvSpPr>
          <p:nvPr>
            <p:ph type="dt" sz="half" idx="10"/>
          </p:nvPr>
        </p:nvSpPr>
        <p:spPr/>
        <p:txBody>
          <a:bodyPr/>
          <a:lstStyle/>
          <a:p>
            <a:fld id="{4F954597-5547-7043-8F2F-2FFA20D941DF}" type="datetimeFigureOut">
              <a:t>9/27/23</a:t>
            </a:fld>
            <a:endParaRPr lang="en-US"/>
          </a:p>
        </p:txBody>
      </p:sp>
      <p:sp>
        <p:nvSpPr>
          <p:cNvPr id="6" name="Footer Placeholder 5">
            <a:extLst>
              <a:ext uri="{FF2B5EF4-FFF2-40B4-BE49-F238E27FC236}">
                <a16:creationId xmlns:a16="http://schemas.microsoft.com/office/drawing/2014/main" id="{415A851D-8F93-7541-A4FA-0BC550C9E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3DFEA-6D21-224D-A636-6B1CA665057D}"/>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136079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1A6D-93C9-1A44-9F6C-43B8174240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8B14D1-35E2-8F42-863C-41B97C479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097E7-61D2-234D-926F-CE6AED0D096F}"/>
              </a:ext>
            </a:extLst>
          </p:cNvPr>
          <p:cNvSpPr>
            <a:spLocks noGrp="1"/>
          </p:cNvSpPr>
          <p:nvPr>
            <p:ph type="dt" sz="half" idx="10"/>
          </p:nvPr>
        </p:nvSpPr>
        <p:spPr/>
        <p:txBody>
          <a:body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F2446418-621F-BB48-B581-6D4081349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64BC2-512B-4045-A613-0B7B8EEA0563}"/>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608342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032A90-FC44-FC46-891A-EF17D83E0A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400772-E42A-274C-B16A-648571F666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9F6746-F5A4-D74E-BF6D-8C58FE8368A0}"/>
              </a:ext>
            </a:extLst>
          </p:cNvPr>
          <p:cNvSpPr>
            <a:spLocks noGrp="1"/>
          </p:cNvSpPr>
          <p:nvPr>
            <p:ph type="dt" sz="half" idx="10"/>
          </p:nvPr>
        </p:nvSpPr>
        <p:spPr/>
        <p:txBody>
          <a:body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DCCBE087-4AD2-B445-B49F-46EADD393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4DE8A-AC4A-C843-B621-B0F93A847E39}"/>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11135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43C3-060E-334D-A2B6-BEE0FEF31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C1122C-FDF7-4147-9946-82E5D343D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D70DBC-DBC6-334B-9114-DDB8EDAB1CFD}"/>
              </a:ext>
            </a:extLst>
          </p:cNvPr>
          <p:cNvSpPr>
            <a:spLocks noGrp="1"/>
          </p:cNvSpPr>
          <p:nvPr>
            <p:ph type="dt" sz="half" idx="10"/>
          </p:nvPr>
        </p:nvSpPr>
        <p:spPr/>
        <p:txBody>
          <a:body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A4584010-2994-EB46-AF5E-5B3182731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518BB-7D04-974E-AB68-13966731E419}"/>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1086182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D437-5805-7B49-B3ED-82BE8F9C5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3B0C4-DB50-9443-8AAC-24CE8B1DA0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A0A1-CD48-0541-9770-B3FD55525AAA}"/>
              </a:ext>
            </a:extLst>
          </p:cNvPr>
          <p:cNvSpPr>
            <a:spLocks noGrp="1"/>
          </p:cNvSpPr>
          <p:nvPr>
            <p:ph type="dt" sz="half" idx="10"/>
          </p:nvPr>
        </p:nvSpPr>
        <p:spPr/>
        <p:txBody>
          <a:body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02D741A7-96FA-1642-ADD9-5A181533B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2EECF-DD86-0B4D-9D26-0551F995309F}"/>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355361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EA2D-80DE-734E-B9E4-847E6988C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63D109-B291-8E48-A3A1-18D8764C19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8E8EA-E826-1744-A7A6-DBCADBF5188A}"/>
              </a:ext>
            </a:extLst>
          </p:cNvPr>
          <p:cNvSpPr>
            <a:spLocks noGrp="1"/>
          </p:cNvSpPr>
          <p:nvPr>
            <p:ph type="dt" sz="half" idx="10"/>
          </p:nvPr>
        </p:nvSpPr>
        <p:spPr/>
        <p:txBody>
          <a:body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647C7412-6E48-DB40-9D0B-C27709369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8022-2769-674E-923E-785A7D4469FB}"/>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4164593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6096-F1F4-1A4F-945E-25052A3F0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DA01CC-23F7-CE4F-A1C2-3C8CE0346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398491-9E16-2F42-90B6-8DF8777915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A0B976-BC89-2E4B-B5E5-F380C82263E2}"/>
              </a:ext>
            </a:extLst>
          </p:cNvPr>
          <p:cNvSpPr>
            <a:spLocks noGrp="1"/>
          </p:cNvSpPr>
          <p:nvPr>
            <p:ph type="dt" sz="half" idx="10"/>
          </p:nvPr>
        </p:nvSpPr>
        <p:spPr/>
        <p:txBody>
          <a:bodyPr/>
          <a:lstStyle/>
          <a:p>
            <a:fld id="{4F954597-5547-7043-8F2F-2FFA20D941DF}" type="datetimeFigureOut">
              <a:t>9/27/23</a:t>
            </a:fld>
            <a:endParaRPr lang="en-US"/>
          </a:p>
        </p:txBody>
      </p:sp>
      <p:sp>
        <p:nvSpPr>
          <p:cNvPr id="6" name="Footer Placeholder 5">
            <a:extLst>
              <a:ext uri="{FF2B5EF4-FFF2-40B4-BE49-F238E27FC236}">
                <a16:creationId xmlns:a16="http://schemas.microsoft.com/office/drawing/2014/main" id="{CB9D1E72-18E0-564C-A152-F566F1DCF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0021C-785F-0A47-B3C0-3EAE554C0B63}"/>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84056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C369-4044-2743-B6AA-1268BD0AA7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86A7C6-389F-2D43-AD09-D64D4E3CC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532A24-8347-8841-84E4-48ED4A16E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42B76-39C5-F642-B4A7-8D3CA08F2C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90FC3D-8132-1845-AC78-44BC5A0EE0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775398-69FB-214B-8787-BF814E9AD584}"/>
              </a:ext>
            </a:extLst>
          </p:cNvPr>
          <p:cNvSpPr>
            <a:spLocks noGrp="1"/>
          </p:cNvSpPr>
          <p:nvPr>
            <p:ph type="dt" sz="half" idx="10"/>
          </p:nvPr>
        </p:nvSpPr>
        <p:spPr/>
        <p:txBody>
          <a:bodyPr/>
          <a:lstStyle/>
          <a:p>
            <a:fld id="{4F954597-5547-7043-8F2F-2FFA20D941DF}" type="datetimeFigureOut">
              <a:t>9/27/23</a:t>
            </a:fld>
            <a:endParaRPr lang="en-US"/>
          </a:p>
        </p:txBody>
      </p:sp>
      <p:sp>
        <p:nvSpPr>
          <p:cNvPr id="8" name="Footer Placeholder 7">
            <a:extLst>
              <a:ext uri="{FF2B5EF4-FFF2-40B4-BE49-F238E27FC236}">
                <a16:creationId xmlns:a16="http://schemas.microsoft.com/office/drawing/2014/main" id="{90253BAB-AA0F-AB4A-BB6E-16F31A172E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E3BC1-DB63-9442-AD03-56DE0465C8B4}"/>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156063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B048-3083-3048-AED7-7AE4262EA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E0F09D-A157-B144-BBA2-E663BF7E1634}"/>
              </a:ext>
            </a:extLst>
          </p:cNvPr>
          <p:cNvSpPr>
            <a:spLocks noGrp="1"/>
          </p:cNvSpPr>
          <p:nvPr>
            <p:ph type="dt" sz="half" idx="10"/>
          </p:nvPr>
        </p:nvSpPr>
        <p:spPr/>
        <p:txBody>
          <a:bodyPr/>
          <a:lstStyle/>
          <a:p>
            <a:fld id="{4F954597-5547-7043-8F2F-2FFA20D941DF}" type="datetimeFigureOut">
              <a:t>9/27/23</a:t>
            </a:fld>
            <a:endParaRPr lang="en-US"/>
          </a:p>
        </p:txBody>
      </p:sp>
      <p:sp>
        <p:nvSpPr>
          <p:cNvPr id="4" name="Footer Placeholder 3">
            <a:extLst>
              <a:ext uri="{FF2B5EF4-FFF2-40B4-BE49-F238E27FC236}">
                <a16:creationId xmlns:a16="http://schemas.microsoft.com/office/drawing/2014/main" id="{E30A7093-FA1D-1145-9A4A-FECD076A2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00DDD7-E523-F44C-9E3F-732DB29CB3D7}"/>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275711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CFEFFE-7126-7A4A-B052-49A41E3BBE2D}"/>
              </a:ext>
            </a:extLst>
          </p:cNvPr>
          <p:cNvSpPr>
            <a:spLocks noGrp="1"/>
          </p:cNvSpPr>
          <p:nvPr>
            <p:ph type="dt" sz="half" idx="10"/>
          </p:nvPr>
        </p:nvSpPr>
        <p:spPr/>
        <p:txBody>
          <a:bodyPr/>
          <a:lstStyle/>
          <a:p>
            <a:fld id="{4F954597-5547-7043-8F2F-2FFA20D941DF}" type="datetimeFigureOut">
              <a:t>9/27/23</a:t>
            </a:fld>
            <a:endParaRPr lang="en-US"/>
          </a:p>
        </p:txBody>
      </p:sp>
      <p:sp>
        <p:nvSpPr>
          <p:cNvPr id="3" name="Footer Placeholder 2">
            <a:extLst>
              <a:ext uri="{FF2B5EF4-FFF2-40B4-BE49-F238E27FC236}">
                <a16:creationId xmlns:a16="http://schemas.microsoft.com/office/drawing/2014/main" id="{F73E7CCC-D956-2743-82BE-8421DE704E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CDC1D-6BA6-094A-A22E-8B927CEAC15D}"/>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127262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D25B-AD58-FC4A-A0DE-9272A93F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6F3490-C14C-C74E-82D8-B0F05FC6AD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EE12E0-2FB5-1648-BB2B-A060FCEBB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FBB51-890E-8E43-86FF-8C64BB1C0E95}"/>
              </a:ext>
            </a:extLst>
          </p:cNvPr>
          <p:cNvSpPr>
            <a:spLocks noGrp="1"/>
          </p:cNvSpPr>
          <p:nvPr>
            <p:ph type="dt" sz="half" idx="10"/>
          </p:nvPr>
        </p:nvSpPr>
        <p:spPr/>
        <p:txBody>
          <a:bodyPr/>
          <a:lstStyle/>
          <a:p>
            <a:fld id="{4F954597-5547-7043-8F2F-2FFA20D941DF}" type="datetimeFigureOut">
              <a:t>9/27/23</a:t>
            </a:fld>
            <a:endParaRPr lang="en-US"/>
          </a:p>
        </p:txBody>
      </p:sp>
      <p:sp>
        <p:nvSpPr>
          <p:cNvPr id="6" name="Footer Placeholder 5">
            <a:extLst>
              <a:ext uri="{FF2B5EF4-FFF2-40B4-BE49-F238E27FC236}">
                <a16:creationId xmlns:a16="http://schemas.microsoft.com/office/drawing/2014/main" id="{0AE4A3AF-7EE7-0944-9DC7-5972FBAA1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39F6A-3F5C-2E4C-B2DE-4D0299439EE3}"/>
              </a:ext>
            </a:extLst>
          </p:cNvPr>
          <p:cNvSpPr>
            <a:spLocks noGrp="1"/>
          </p:cNvSpPr>
          <p:nvPr>
            <p:ph type="sldNum" sz="quarter" idx="12"/>
          </p:nvPr>
        </p:nvSpPr>
        <p:spPr/>
        <p:txBody>
          <a:bodyPr/>
          <a:lstStyle/>
          <a:p>
            <a:fld id="{FF0006CC-DDC4-0D43-B30D-094801950E22}" type="slidenum">
              <a:t>‹#›</a:t>
            </a:fld>
            <a:endParaRPr lang="en-US"/>
          </a:p>
        </p:txBody>
      </p:sp>
    </p:spTree>
    <p:extLst>
      <p:ext uri="{BB962C8B-B14F-4D97-AF65-F5344CB8AC3E}">
        <p14:creationId xmlns:p14="http://schemas.microsoft.com/office/powerpoint/2010/main" val="2963735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38506"/>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E1539-3C36-764D-87C1-0CB44D55F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660632-D039-6743-B706-0290FC297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3C4FE9-81AD-F34F-8B9F-29D1756D8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54597-5547-7043-8F2F-2FFA20D941DF}" type="datetimeFigureOut">
              <a:t>9/27/23</a:t>
            </a:fld>
            <a:endParaRPr lang="en-US"/>
          </a:p>
        </p:txBody>
      </p:sp>
      <p:sp>
        <p:nvSpPr>
          <p:cNvPr id="5" name="Footer Placeholder 4">
            <a:extLst>
              <a:ext uri="{FF2B5EF4-FFF2-40B4-BE49-F238E27FC236}">
                <a16:creationId xmlns:a16="http://schemas.microsoft.com/office/drawing/2014/main" id="{52429F6F-E608-764B-9535-0DCC2BF6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FD8395-4AEE-074B-9BF4-338B6BEE5E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006CC-DDC4-0D43-B30D-094801950E22}" type="slidenum">
              <a:t>‹#›</a:t>
            </a:fld>
            <a:endParaRPr lang="en-US"/>
          </a:p>
        </p:txBody>
      </p:sp>
    </p:spTree>
    <p:extLst>
      <p:ext uri="{BB962C8B-B14F-4D97-AF65-F5344CB8AC3E}">
        <p14:creationId xmlns:p14="http://schemas.microsoft.com/office/powerpoint/2010/main" val="44641144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fabiani@Illinois.edu"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em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tiff"/><Relationship Id="rId5" Type="http://schemas.openxmlformats.org/officeDocument/2006/relationships/image" Target="../media/image21.jpeg"/><Relationship Id="rId15" Type="http://schemas.openxmlformats.org/officeDocument/2006/relationships/image" Target="../media/image31.jpeg"/><Relationship Id="rId10" Type="http://schemas.openxmlformats.org/officeDocument/2006/relationships/image" Target="../media/image26.tiff"/><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sychophysiology  20.01.2017 RGB.jpg">
            <a:extLst>
              <a:ext uri="{FF2B5EF4-FFF2-40B4-BE49-F238E27FC236}">
                <a16:creationId xmlns:a16="http://schemas.microsoft.com/office/drawing/2014/main" id="{1E960739-5595-EC9E-560D-BDD408377C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796028" y="1103586"/>
            <a:ext cx="4395972" cy="5754414"/>
          </a:xfrm>
          <a:prstGeom prst="rect">
            <a:avLst/>
          </a:prstGeom>
        </p:spPr>
      </p:pic>
      <p:sp>
        <p:nvSpPr>
          <p:cNvPr id="6" name="Title 1">
            <a:extLst>
              <a:ext uri="{FF2B5EF4-FFF2-40B4-BE49-F238E27FC236}">
                <a16:creationId xmlns:a16="http://schemas.microsoft.com/office/drawing/2014/main" id="{AF2D540B-8A5D-9D0A-59B9-F3CCB18D01B9}"/>
              </a:ext>
            </a:extLst>
          </p:cNvPr>
          <p:cNvSpPr txBox="1">
            <a:spLocks/>
          </p:cNvSpPr>
          <p:nvPr/>
        </p:nvSpPr>
        <p:spPr>
          <a:xfrm>
            <a:off x="0" y="1214438"/>
            <a:ext cx="7062952"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b="1" dirty="0">
              <a:solidFill>
                <a:srgbClr val="FF0000"/>
              </a:solidFill>
              <a:latin typeface="Calibri" panose="020F0502020204030204"/>
            </a:endParaRPr>
          </a:p>
          <a:p>
            <a:pPr algn="ctr"/>
            <a:r>
              <a:rPr lang="en-US" sz="6000" b="1" dirty="0">
                <a:solidFill>
                  <a:srgbClr val="FF0000"/>
                </a:solidFill>
                <a:latin typeface="Calibri" panose="020F0502020204030204"/>
              </a:rPr>
              <a:t>Editor’s Report</a:t>
            </a:r>
            <a:br>
              <a:rPr lang="en-US" b="1" dirty="0">
                <a:solidFill>
                  <a:srgbClr val="FF0000"/>
                </a:solidFill>
                <a:latin typeface="Calibri" panose="020F0502020204030204"/>
              </a:rPr>
            </a:br>
            <a:endParaRPr lang="en-US" dirty="0"/>
          </a:p>
        </p:txBody>
      </p:sp>
      <p:sp>
        <p:nvSpPr>
          <p:cNvPr id="7" name="Subtitle 2">
            <a:extLst>
              <a:ext uri="{FF2B5EF4-FFF2-40B4-BE49-F238E27FC236}">
                <a16:creationId xmlns:a16="http://schemas.microsoft.com/office/drawing/2014/main" id="{2501C0D8-5394-4853-7820-5676EB261151}"/>
              </a:ext>
            </a:extLst>
          </p:cNvPr>
          <p:cNvSpPr txBox="1">
            <a:spLocks/>
          </p:cNvSpPr>
          <p:nvPr/>
        </p:nvSpPr>
        <p:spPr>
          <a:xfrm>
            <a:off x="1187669" y="3885818"/>
            <a:ext cx="4729655" cy="165576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a:t>Monica Fabiani</a:t>
            </a:r>
          </a:p>
          <a:p>
            <a:pPr algn="ctr"/>
            <a:r>
              <a:rPr lang="en-US"/>
              <a:t>Editor in Chief</a:t>
            </a:r>
          </a:p>
          <a:p>
            <a:pPr algn="ctr"/>
            <a:r>
              <a:rPr lang="en-US" i="1"/>
              <a:t>Psychophysiology</a:t>
            </a:r>
          </a:p>
          <a:p>
            <a:pPr algn="ctr"/>
            <a:r>
              <a:rPr lang="en-US">
                <a:hlinkClick r:id="rId3"/>
              </a:rPr>
              <a:t>mfabiani@Illinois.edu</a:t>
            </a:r>
            <a:endParaRPr lang="en-US"/>
          </a:p>
          <a:p>
            <a:pPr algn="ctr"/>
            <a:endParaRPr lang="en-US"/>
          </a:p>
          <a:p>
            <a:pPr algn="ctr"/>
            <a:endParaRPr lang="en-US" i="1" dirty="0"/>
          </a:p>
        </p:txBody>
      </p:sp>
    </p:spTree>
    <p:extLst>
      <p:ext uri="{BB962C8B-B14F-4D97-AF65-F5344CB8AC3E}">
        <p14:creationId xmlns:p14="http://schemas.microsoft.com/office/powerpoint/2010/main" val="39527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2F212-C255-7548-AC8C-23A87B2BADB2}"/>
              </a:ext>
            </a:extLst>
          </p:cNvPr>
          <p:cNvSpPr>
            <a:spLocks noGrp="1"/>
          </p:cNvSpPr>
          <p:nvPr>
            <p:ph type="title"/>
          </p:nvPr>
        </p:nvSpPr>
        <p:spPr>
          <a:xfrm>
            <a:off x="0" y="44793"/>
            <a:ext cx="10515600" cy="1038099"/>
          </a:xfrm>
        </p:spPr>
        <p:txBody>
          <a:bodyPr/>
          <a:lstStyle/>
          <a:p>
            <a:r>
              <a:rPr lang="en-US" b="1" dirty="0">
                <a:solidFill>
                  <a:srgbClr val="FF0000"/>
                </a:solidFill>
              </a:rPr>
              <a:t>Editorial office</a:t>
            </a:r>
          </a:p>
        </p:txBody>
      </p:sp>
      <p:grpSp>
        <p:nvGrpSpPr>
          <p:cNvPr id="11" name="Group 10">
            <a:extLst>
              <a:ext uri="{FF2B5EF4-FFF2-40B4-BE49-F238E27FC236}">
                <a16:creationId xmlns:a16="http://schemas.microsoft.com/office/drawing/2014/main" id="{2E07D6B3-5198-9933-53A1-4894CF1CE8CC}"/>
              </a:ext>
            </a:extLst>
          </p:cNvPr>
          <p:cNvGrpSpPr/>
          <p:nvPr/>
        </p:nvGrpSpPr>
        <p:grpSpPr>
          <a:xfrm>
            <a:off x="1232680" y="1202202"/>
            <a:ext cx="3659100" cy="4624663"/>
            <a:chOff x="4571234" y="1401899"/>
            <a:chExt cx="3659100" cy="4624663"/>
          </a:xfrm>
        </p:grpSpPr>
        <p:pic>
          <p:nvPicPr>
            <p:cNvPr id="9" name="Picture 18" descr="Samia Islam">
              <a:extLst>
                <a:ext uri="{FF2B5EF4-FFF2-40B4-BE49-F238E27FC236}">
                  <a16:creationId xmlns:a16="http://schemas.microsoft.com/office/drawing/2014/main" id="{F2C2679C-0AA8-40A3-2701-E3E2DE8A525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571234" y="1401899"/>
              <a:ext cx="3659100" cy="46246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D2C29D7-35CE-E731-2B12-BE1F787B3F3A}"/>
                </a:ext>
              </a:extLst>
            </p:cNvPr>
            <p:cNvSpPr txBox="1"/>
            <p:nvPr/>
          </p:nvSpPr>
          <p:spPr>
            <a:xfrm>
              <a:off x="4876034" y="5359776"/>
              <a:ext cx="2558714" cy="6667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33" i="0" u="none" strike="noStrike" kern="1200" cap="none" spc="0" normalizeH="0" baseline="0" noProof="0" dirty="0" err="1">
                  <a:ln>
                    <a:noFill/>
                  </a:ln>
                  <a:solidFill>
                    <a:srgbClr val="FFFF00"/>
                  </a:solidFill>
                  <a:effectLst/>
                  <a:uLnTx/>
                  <a:uFillTx/>
                  <a:latin typeface="Calibri" panose="020F0502020204030204"/>
                  <a:ea typeface="+mn-ea"/>
                  <a:cs typeface="+mn-cs"/>
                </a:rPr>
                <a:t>Samia</a:t>
              </a:r>
              <a:r>
                <a:rPr kumimoji="0" lang="en-US" sz="3733" i="0" u="none" strike="noStrike" kern="1200" cap="none" spc="0" normalizeH="0" baseline="0" noProof="0" dirty="0">
                  <a:ln>
                    <a:noFill/>
                  </a:ln>
                  <a:solidFill>
                    <a:srgbClr val="FFFF00"/>
                  </a:solidFill>
                  <a:effectLst/>
                  <a:uLnTx/>
                  <a:uFillTx/>
                  <a:latin typeface="Calibri" panose="020F0502020204030204"/>
                  <a:ea typeface="+mn-ea"/>
                  <a:cs typeface="+mn-cs"/>
                </a:rPr>
                <a:t> Islam</a:t>
              </a:r>
            </a:p>
          </p:txBody>
        </p:sp>
      </p:grpSp>
      <p:pic>
        <p:nvPicPr>
          <p:cNvPr id="15" name="Picture 14">
            <a:extLst>
              <a:ext uri="{FF2B5EF4-FFF2-40B4-BE49-F238E27FC236}">
                <a16:creationId xmlns:a16="http://schemas.microsoft.com/office/drawing/2014/main" id="{34471F7B-13BD-3CF2-4EF6-ADC3B4CC511A}"/>
              </a:ext>
            </a:extLst>
          </p:cNvPr>
          <p:cNvPicPr>
            <a:picLocks noChangeAspect="1"/>
          </p:cNvPicPr>
          <p:nvPr/>
        </p:nvPicPr>
        <p:blipFill>
          <a:blip r:embed="rId4"/>
          <a:stretch>
            <a:fillRect/>
          </a:stretch>
        </p:blipFill>
        <p:spPr>
          <a:xfrm>
            <a:off x="5017397" y="1202202"/>
            <a:ext cx="3939034" cy="4715745"/>
          </a:xfrm>
          <a:prstGeom prst="rect">
            <a:avLst/>
          </a:prstGeom>
        </p:spPr>
      </p:pic>
    </p:spTree>
    <p:extLst>
      <p:ext uri="{BB962C8B-B14F-4D97-AF65-F5344CB8AC3E}">
        <p14:creationId xmlns:p14="http://schemas.microsoft.com/office/powerpoint/2010/main" val="280789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7BBB31-31BE-DC44-B5D2-E9D27B7A3564}"/>
              </a:ext>
            </a:extLst>
          </p:cNvPr>
          <p:cNvSpPr txBox="1"/>
          <p:nvPr/>
        </p:nvSpPr>
        <p:spPr>
          <a:xfrm>
            <a:off x="159071" y="811991"/>
            <a:ext cx="5936929" cy="6370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C1D1E"/>
                </a:solidFill>
                <a:effectLst/>
                <a:uLnTx/>
                <a:uFillTx/>
                <a:latin typeface="Calibri" panose="020F0502020204030204"/>
                <a:ea typeface="+mn-ea"/>
                <a:cs typeface="+mn-cs"/>
              </a:rPr>
              <a:t>Consulting Editors</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John Allen, University of Arizona,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Pamela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Baess</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Hildesheim,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Francisco Barcelo,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Universitat</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Illes</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Balears</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Spain</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Gershon Ben-</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Shakhar</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The Hebrew University of Jerusalem, Israel</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Gary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Berntson</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The Ohio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Terry Blumenthal, Wake Forest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Lauren Bylsma, University of Pittsburgh,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Donna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Coch</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Dartmouth College,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Rebecca Compton, Haverford College,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Paul Corballis, University of Auckland, New Zealand</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Seana</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Coulson, University of California, San Diego,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Elise Dan-</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Glauser</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Lausanne, Switzerland</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Danielle Dickson, University of Texas at San Antonio,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Connie Duncan, Uniformed Services University of the Health Sciences,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Elizabeth Duval, University of Michigan,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Nicola Ferdinand, Saarland University,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Judith Ford, University of California, San Francisco,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Frances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Gabbay</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Uniformed Services University of the Health Sciences,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Courtney Gallen, University of California, San Francisco,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Susan Girdler, University of North Carolina at Chapel Hill,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Diane Gooding, University of Wisconsin-Madison,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Stephanie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Gorka</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The Ohio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Gabriele Gratton, University of Illinois at Urbana-Champaign,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Steven Hackley, University of Missouri – Columbia,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Alfons</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Hamm, University of Greifswald,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Eddie Harmon-Jones, The University of New South Wales, Australia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Johannes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Hewig</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Julius-</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Maximilians</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-Universität Würzburg,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Phillip Holcomb, San Diego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Emily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Kappenman</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San Diego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Motohiro</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Kimura, National Institute of Advanced Industrial Science and Technology, Japan</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C46101-6E6D-6841-9327-B15D0DBB9A0B}"/>
              </a:ext>
            </a:extLst>
          </p:cNvPr>
          <p:cNvSpPr txBox="1"/>
          <p:nvPr/>
        </p:nvSpPr>
        <p:spPr>
          <a:xfrm>
            <a:off x="0" y="63003"/>
            <a:ext cx="6864096" cy="748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Consulting Editors</a:t>
            </a:r>
          </a:p>
        </p:txBody>
      </p:sp>
      <p:sp>
        <p:nvSpPr>
          <p:cNvPr id="2" name="Rectangle 1"/>
          <p:cNvSpPr/>
          <p:nvPr/>
        </p:nvSpPr>
        <p:spPr>
          <a:xfrm>
            <a:off x="6255071" y="335845"/>
            <a:ext cx="5705608" cy="61863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Julian Koenig, Heidelberg University, Germany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Yasunori</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Kotani, Tokyo Institute of Technology, Japan</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Jutta Kray, Saarland University,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Olave</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Krigolson</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Victoria, Canada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Jennifer Kubota, New York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Peter Lang, University of Florida,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Christine Larson, University of Wisconsin – Milwaukee,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Sheng Li, Peking University, China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Ottmar</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Lipp</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Curtin University, Australia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Sebastian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Ludyga</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Basel, Switzerland</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Hiroaki Masaki,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Waseda</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Japan</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Kyle Mathewson, University of Alberta, Canada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Patricia T. Michie, University of Newcastle, Australia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Gregory A. Miller, University of California, Los Angeles,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Jeff Miller, University of Otago, New Zealand</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Jason Moser, Michigan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Brady Nelson, Stony Brook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Nathan Parks, University of Arkansas,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Christopher Patrick, Florida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Trevor Penney, The Chinese University of Hong Kong, China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Daniela M.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Pfabigan</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Oslo and Vestfold Hospital Trust, Norway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Matthew Pontifex, Michigan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Karen Quigley, Northeastern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Nicola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Sambuco</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Bologna, Italy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Anna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Schubö</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Philipps-University Marburg,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Jennifer Stewart, City University of New York,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Julian Thayer, The Ohio State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Anton Van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Boxtel</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Tilburg University, The Netherlands</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Rolf Verleger, University of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Luebeck</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Scott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Vrana</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Virginia Commonwealth University, USA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Anna Weinberg, McGill University, Canada</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Mathias </a:t>
            </a:r>
            <a:r>
              <a:rPr kumimoji="0" lang="en-US" sz="1200" b="0" i="0" u="none" strike="noStrike" kern="1200" cap="none" spc="0" normalizeH="0" baseline="0" noProof="0" dirty="0" err="1">
                <a:ln>
                  <a:noFill/>
                </a:ln>
                <a:solidFill>
                  <a:srgbClr val="1C1D1E"/>
                </a:solidFill>
                <a:effectLst/>
                <a:uLnTx/>
                <a:uFillTx/>
                <a:latin typeface="Calibri" panose="020F0502020204030204"/>
                <a:ea typeface="+mn-ea"/>
                <a:cs typeface="+mn-cs"/>
              </a:rPr>
              <a:t>Weymar</a:t>
            </a: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 University of Potsdam, Germany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1C1D1E"/>
                </a:solidFill>
                <a:effectLst/>
                <a:uLnTx/>
                <a:uFillTx/>
                <a:latin typeface="Calibri" panose="020F0502020204030204"/>
                <a:ea typeface="+mn-ea"/>
                <a:cs typeface="+mn-cs"/>
              </a:rPr>
              <a:t>Cindy Yee-Bradbury, University of California, Los Angeles, USA</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63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9B49-D283-7A4A-9524-399185880005}"/>
              </a:ext>
            </a:extLst>
          </p:cNvPr>
          <p:cNvSpPr>
            <a:spLocks noGrp="1"/>
          </p:cNvSpPr>
          <p:nvPr>
            <p:ph type="title"/>
          </p:nvPr>
        </p:nvSpPr>
        <p:spPr/>
        <p:txBody>
          <a:bodyPr/>
          <a:lstStyle/>
          <a:p>
            <a:r>
              <a:rPr lang="en-US" b="1" dirty="0">
                <a:solidFill>
                  <a:srgbClr val="FF0000"/>
                </a:solidFill>
              </a:rPr>
              <a:t>Thanks also to:</a:t>
            </a:r>
          </a:p>
        </p:txBody>
      </p:sp>
      <p:sp>
        <p:nvSpPr>
          <p:cNvPr id="8" name="Rectangle 7">
            <a:extLst>
              <a:ext uri="{FF2B5EF4-FFF2-40B4-BE49-F238E27FC236}">
                <a16:creationId xmlns:a16="http://schemas.microsoft.com/office/drawing/2014/main" id="{ED670CD4-330C-3A45-91BA-9ECE0857508D}"/>
              </a:ext>
            </a:extLst>
          </p:cNvPr>
          <p:cNvSpPr/>
          <p:nvPr/>
        </p:nvSpPr>
        <p:spPr>
          <a:xfrm>
            <a:off x="734172" y="1528722"/>
            <a:ext cx="10111408" cy="452431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Annmarie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MacNamara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the SPR PR Committee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Susan Rees and the Rees Group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Ashley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Haan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Mary Johns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Cindy Yee-Bradbury and SPR Publication Committee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Our Wiley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SPR Officers and Board of Directors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71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8C8267-D057-C0FA-472E-E895A43F87E2}"/>
              </a:ext>
            </a:extLst>
          </p:cNvPr>
          <p:cNvSpPr txBox="1"/>
          <p:nvPr/>
        </p:nvSpPr>
        <p:spPr>
          <a:xfrm>
            <a:off x="1393398" y="2408803"/>
            <a:ext cx="317260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Andreas Keil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Editor in Chief, 2024</a:t>
            </a:r>
          </a:p>
        </p:txBody>
      </p:sp>
      <p:pic>
        <p:nvPicPr>
          <p:cNvPr id="1026" name="Picture 2" descr="Dr. Andreas Keil | Department of Psychology">
            <a:extLst>
              <a:ext uri="{FF2B5EF4-FFF2-40B4-BE49-F238E27FC236}">
                <a16:creationId xmlns:a16="http://schemas.microsoft.com/office/drawing/2014/main" id="{03EEEC9C-9199-3F04-1618-7F27A7759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887" y="0"/>
            <a:ext cx="7123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05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B0E351E-E64A-BC44-B799-F08559E2DF1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t="6413" r="2" b="2"/>
          <a:stretch/>
        </p:blipFill>
        <p:spPr bwMode="auto">
          <a:xfrm>
            <a:off x="321733" y="321733"/>
            <a:ext cx="11548535" cy="621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51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08F5A9-DC8C-DAA7-AEB6-1326242E8900}"/>
              </a:ext>
            </a:extLst>
          </p:cNvPr>
          <p:cNvPicPr>
            <a:picLocks noChangeAspect="1"/>
          </p:cNvPicPr>
          <p:nvPr/>
        </p:nvPicPr>
        <p:blipFill>
          <a:blip r:embed="rId2"/>
          <a:stretch>
            <a:fillRect/>
          </a:stretch>
        </p:blipFill>
        <p:spPr>
          <a:xfrm>
            <a:off x="1530405" y="1253306"/>
            <a:ext cx="8799843" cy="4949912"/>
          </a:xfrm>
          <a:prstGeom prst="rect">
            <a:avLst/>
          </a:prstGeom>
        </p:spPr>
      </p:pic>
      <p:sp>
        <p:nvSpPr>
          <p:cNvPr id="3" name="TextBox 2">
            <a:extLst>
              <a:ext uri="{FF2B5EF4-FFF2-40B4-BE49-F238E27FC236}">
                <a16:creationId xmlns:a16="http://schemas.microsoft.com/office/drawing/2014/main" id="{9E8D89C0-1528-A9D1-76C7-B07D8EADA322}"/>
              </a:ext>
            </a:extLst>
          </p:cNvPr>
          <p:cNvSpPr txBox="1"/>
          <p:nvPr/>
        </p:nvSpPr>
        <p:spPr>
          <a:xfrm>
            <a:off x="1758460" y="6264764"/>
            <a:ext cx="8405446" cy="369332"/>
          </a:xfrm>
          <a:prstGeom prst="rect">
            <a:avLst/>
          </a:prstGeom>
          <a:noFill/>
        </p:spPr>
        <p:txBody>
          <a:bodyPr wrap="square">
            <a:spAutoFit/>
          </a:bodyPr>
          <a:lstStyle/>
          <a:p>
            <a:pPr algn="ctr"/>
            <a:r>
              <a:rPr lang="en-US" b="1" dirty="0">
                <a:solidFill>
                  <a:srgbClr val="0432FF"/>
                </a:solidFill>
              </a:rPr>
              <a:t>https://</a:t>
            </a:r>
            <a:r>
              <a:rPr lang="en-US" b="1" dirty="0" err="1">
                <a:solidFill>
                  <a:srgbClr val="0432FF"/>
                </a:solidFill>
              </a:rPr>
              <a:t>onlinelibrary.wiley.com</a:t>
            </a:r>
            <a:r>
              <a:rPr lang="en-US" b="1" dirty="0">
                <a:solidFill>
                  <a:srgbClr val="0432FF"/>
                </a:solidFill>
              </a:rPr>
              <a:t>/</a:t>
            </a:r>
            <a:r>
              <a:rPr lang="en-US" b="1" dirty="0" err="1">
                <a:solidFill>
                  <a:srgbClr val="0432FF"/>
                </a:solidFill>
              </a:rPr>
              <a:t>doi</a:t>
            </a:r>
            <a:r>
              <a:rPr lang="en-US" b="1" dirty="0">
                <a:solidFill>
                  <a:srgbClr val="0432FF"/>
                </a:solidFill>
              </a:rPr>
              <a:t>/toc/10.1111/(ISSN)1469-8986.spr-meeting-2023</a:t>
            </a:r>
          </a:p>
        </p:txBody>
      </p:sp>
    </p:spTree>
    <p:extLst>
      <p:ext uri="{BB962C8B-B14F-4D97-AF65-F5344CB8AC3E}">
        <p14:creationId xmlns:p14="http://schemas.microsoft.com/office/powerpoint/2010/main" val="149931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8EB2AE-C394-17FD-BBFF-3B7FA9D34E3E}"/>
              </a:ext>
            </a:extLst>
          </p:cNvPr>
          <p:cNvPicPr>
            <a:picLocks noChangeAspect="1"/>
          </p:cNvPicPr>
          <p:nvPr/>
        </p:nvPicPr>
        <p:blipFill rotWithShape="1">
          <a:blip r:embed="rId3"/>
          <a:srcRect t="12380"/>
          <a:stretch/>
        </p:blipFill>
        <p:spPr>
          <a:xfrm>
            <a:off x="-74143" y="897925"/>
            <a:ext cx="11392929" cy="6000551"/>
          </a:xfrm>
          <a:prstGeom prst="rect">
            <a:avLst/>
          </a:prstGeom>
        </p:spPr>
      </p:pic>
      <p:sp>
        <p:nvSpPr>
          <p:cNvPr id="6" name="Title 5">
            <a:extLst>
              <a:ext uri="{FF2B5EF4-FFF2-40B4-BE49-F238E27FC236}">
                <a16:creationId xmlns:a16="http://schemas.microsoft.com/office/drawing/2014/main" id="{FF0B5EEE-C4FD-E04A-AEE9-94BD765D861E}"/>
              </a:ext>
            </a:extLst>
          </p:cNvPr>
          <p:cNvSpPr>
            <a:spLocks noGrp="1"/>
          </p:cNvSpPr>
          <p:nvPr>
            <p:ph type="title"/>
          </p:nvPr>
        </p:nvSpPr>
        <p:spPr>
          <a:xfrm>
            <a:off x="0" y="38941"/>
            <a:ext cx="10162524" cy="686704"/>
          </a:xfrm>
        </p:spPr>
        <p:txBody>
          <a:bodyPr>
            <a:normAutofit fontScale="90000"/>
          </a:bodyPr>
          <a:lstStyle/>
          <a:p>
            <a:r>
              <a:rPr lang="en-US" b="1" dirty="0">
                <a:solidFill>
                  <a:srgbClr val="FF0000"/>
                </a:solidFill>
              </a:rPr>
              <a:t>Submissions – past 20 years</a:t>
            </a:r>
            <a:endParaRPr lang="en-US" b="1" dirty="0"/>
          </a:p>
        </p:txBody>
      </p:sp>
      <p:grpSp>
        <p:nvGrpSpPr>
          <p:cNvPr id="18" name="Group 17">
            <a:extLst>
              <a:ext uri="{FF2B5EF4-FFF2-40B4-BE49-F238E27FC236}">
                <a16:creationId xmlns:a16="http://schemas.microsoft.com/office/drawing/2014/main" id="{38E06F5E-67DF-B9DC-156D-D394618F6FC6}"/>
              </a:ext>
            </a:extLst>
          </p:cNvPr>
          <p:cNvGrpSpPr/>
          <p:nvPr/>
        </p:nvGrpSpPr>
        <p:grpSpPr>
          <a:xfrm>
            <a:off x="746234" y="1824976"/>
            <a:ext cx="10160663" cy="4299859"/>
            <a:chOff x="746234" y="1824976"/>
            <a:chExt cx="10160663" cy="4299859"/>
          </a:xfrm>
        </p:grpSpPr>
        <p:sp>
          <p:nvSpPr>
            <p:cNvPr id="5" name="Content Placeholder 6"/>
            <p:cNvSpPr txBox="1">
              <a:spLocks/>
            </p:cNvSpPr>
            <p:nvPr/>
          </p:nvSpPr>
          <p:spPr>
            <a:xfrm>
              <a:off x="5454999" y="3894020"/>
              <a:ext cx="3811508" cy="2230815"/>
            </a:xfrm>
            <a:prstGeom prst="rect">
              <a:avLst/>
            </a:prstGeom>
          </p:spPr>
          <p:txBody>
            <a:bodyPr vert="horz" lIns="121920" tIns="60960" rIns="121920" bIns="60960" rtlCol="0" anchor="ctr">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FF"/>
                  </a:solidFill>
                  <a:effectLst/>
                  <a:uLnTx/>
                  <a:uFillTx/>
                  <a:latin typeface="Calibri" panose="020F0502020204030204"/>
                  <a:ea typeface="+mn-ea"/>
                  <a:cs typeface="+mn-cs"/>
                </a:rPr>
                <a:t>2018</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=450</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FF"/>
                  </a:solidFill>
                  <a:effectLst/>
                  <a:uLnTx/>
                  <a:uFillTx/>
                  <a:latin typeface="Calibri" panose="020F0502020204030204"/>
                  <a:ea typeface="+mn-ea"/>
                  <a:cs typeface="+mn-cs"/>
                </a:rPr>
                <a:t>2019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=542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432FF"/>
                  </a:solidFill>
                  <a:effectLst/>
                  <a:uLnTx/>
                  <a:uFillTx/>
                  <a:latin typeface="Calibri" panose="020F0502020204030204"/>
                  <a:ea typeface="+mn-ea"/>
                  <a:cs typeface="+mn-cs"/>
                </a:rPr>
                <a:t>2020</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=653</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432FF"/>
                  </a:solidFill>
                  <a:effectLst/>
                  <a:uLnTx/>
                  <a:uFillTx/>
                  <a:latin typeface="Calibri" panose="020F0502020204030204"/>
                  <a:ea typeface="+mn-ea"/>
                  <a:cs typeface="+mn-cs"/>
                </a:rPr>
                <a:t>2021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=672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i="0" u="none" strike="noStrike" kern="1200" cap="none" spc="0" normalizeH="0" baseline="0" noProof="0" dirty="0">
                  <a:ln>
                    <a:noFill/>
                  </a:ln>
                  <a:solidFill>
                    <a:srgbClr val="0432FF"/>
                  </a:solidFill>
                  <a:effectLst/>
                  <a:uLnTx/>
                  <a:uFillTx/>
                  <a:latin typeface="Calibri" panose="020F0502020204030204"/>
                  <a:ea typeface="+mn-ea"/>
                  <a:cs typeface="+mn-cs"/>
                </a:rPr>
                <a:t>2022</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=711</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2400" dirty="0">
                  <a:solidFill>
                    <a:srgbClr val="FF0000"/>
                  </a:solidFill>
                  <a:latin typeface="Calibri" panose="020F0502020204030204"/>
                </a:rPr>
                <a:t>2023 =711</a:t>
              </a:r>
              <a:endParaRPr kumimoji="0" lang="en-US" sz="240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9D23DFDB-C587-A14F-8DAA-7D29C7FC8EB2}"/>
                </a:ext>
              </a:extLst>
            </p:cNvPr>
            <p:cNvCxnSpPr>
              <a:cxnSpLocks/>
            </p:cNvCxnSpPr>
            <p:nvPr/>
          </p:nvCxnSpPr>
          <p:spPr>
            <a:xfrm>
              <a:off x="872359" y="1824976"/>
              <a:ext cx="1003453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4AD5D1-248D-5648-9095-619498B236F8}"/>
                </a:ext>
              </a:extLst>
            </p:cNvPr>
            <p:cNvCxnSpPr>
              <a:cxnSpLocks/>
            </p:cNvCxnSpPr>
            <p:nvPr/>
          </p:nvCxnSpPr>
          <p:spPr>
            <a:xfrm>
              <a:off x="746234" y="3724946"/>
              <a:ext cx="10160663"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279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0B0C-E41E-DF46-8114-38E6F80EF86B}"/>
              </a:ext>
            </a:extLst>
          </p:cNvPr>
          <p:cNvSpPr>
            <a:spLocks noGrp="1"/>
          </p:cNvSpPr>
          <p:nvPr>
            <p:ph type="title"/>
          </p:nvPr>
        </p:nvSpPr>
        <p:spPr>
          <a:xfrm>
            <a:off x="0" y="46037"/>
            <a:ext cx="10515600" cy="1325563"/>
          </a:xfrm>
        </p:spPr>
        <p:txBody>
          <a:bodyPr>
            <a:normAutofit/>
          </a:bodyPr>
          <a:lstStyle/>
          <a:p>
            <a:r>
              <a:rPr lang="en-US" b="1" dirty="0">
                <a:solidFill>
                  <a:srgbClr val="FF0000"/>
                </a:solidFill>
              </a:rPr>
              <a:t>Geography of Submissions: 2015 vs. 2022</a:t>
            </a:r>
            <a:br>
              <a:rPr lang="en-US" b="1" dirty="0">
                <a:solidFill>
                  <a:srgbClr val="FF0000"/>
                </a:solidFill>
              </a:rPr>
            </a:br>
            <a:endParaRPr lang="en-US" b="1" dirty="0">
              <a:solidFill>
                <a:srgbClr val="FF0000"/>
              </a:solidFill>
            </a:endParaRPr>
          </a:p>
        </p:txBody>
      </p:sp>
      <p:pic>
        <p:nvPicPr>
          <p:cNvPr id="6" name="Picture 5">
            <a:extLst>
              <a:ext uri="{FF2B5EF4-FFF2-40B4-BE49-F238E27FC236}">
                <a16:creationId xmlns:a16="http://schemas.microsoft.com/office/drawing/2014/main" id="{F1295126-07EA-865F-FA1E-59168868FD4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Lst>
          </a:blip>
          <a:srcRect l="22366" t="21175" r="14635"/>
          <a:stretch/>
        </p:blipFill>
        <p:spPr>
          <a:xfrm>
            <a:off x="762000" y="1804737"/>
            <a:ext cx="5205663" cy="3822686"/>
          </a:xfrm>
          <a:prstGeom prst="rect">
            <a:avLst/>
          </a:prstGeom>
        </p:spPr>
      </p:pic>
      <p:pic>
        <p:nvPicPr>
          <p:cNvPr id="8" name="Picture 7">
            <a:extLst>
              <a:ext uri="{FF2B5EF4-FFF2-40B4-BE49-F238E27FC236}">
                <a16:creationId xmlns:a16="http://schemas.microsoft.com/office/drawing/2014/main" id="{241B1974-6C32-231B-3E23-2B6182177C34}"/>
              </a:ext>
            </a:extLst>
          </p:cNvPr>
          <p:cNvPicPr>
            <a:picLocks noChangeAspect="1"/>
          </p:cNvPicPr>
          <p:nvPr/>
        </p:nvPicPr>
        <p:blipFill rotWithShape="1">
          <a:blip r:embed="rId5"/>
          <a:srcRect t="5921"/>
          <a:stretch/>
        </p:blipFill>
        <p:spPr>
          <a:xfrm>
            <a:off x="6415751" y="1940445"/>
            <a:ext cx="5467440" cy="3295527"/>
          </a:xfrm>
          <a:prstGeom prst="rect">
            <a:avLst/>
          </a:prstGeom>
        </p:spPr>
      </p:pic>
      <p:sp>
        <p:nvSpPr>
          <p:cNvPr id="9" name="TextBox 8">
            <a:extLst>
              <a:ext uri="{FF2B5EF4-FFF2-40B4-BE49-F238E27FC236}">
                <a16:creationId xmlns:a16="http://schemas.microsoft.com/office/drawing/2014/main" id="{2880A4BC-1850-5418-D6E9-19784531CC28}"/>
              </a:ext>
            </a:extLst>
          </p:cNvPr>
          <p:cNvSpPr txBox="1"/>
          <p:nvPr/>
        </p:nvSpPr>
        <p:spPr>
          <a:xfrm>
            <a:off x="2261937" y="5891460"/>
            <a:ext cx="1243263" cy="461665"/>
          </a:xfrm>
          <a:prstGeom prst="rect">
            <a:avLst/>
          </a:prstGeom>
          <a:noFill/>
        </p:spPr>
        <p:txBody>
          <a:bodyPr wrap="square" rtlCol="0">
            <a:spAutoFit/>
          </a:bodyPr>
          <a:lstStyle/>
          <a:p>
            <a:pPr algn="ctr"/>
            <a:r>
              <a:rPr lang="en-US" sz="2400" b="1" dirty="0">
                <a:solidFill>
                  <a:srgbClr val="0432FF"/>
                </a:solidFill>
              </a:rPr>
              <a:t>2015</a:t>
            </a:r>
          </a:p>
        </p:txBody>
      </p:sp>
      <p:sp>
        <p:nvSpPr>
          <p:cNvPr id="10" name="TextBox 9">
            <a:extLst>
              <a:ext uri="{FF2B5EF4-FFF2-40B4-BE49-F238E27FC236}">
                <a16:creationId xmlns:a16="http://schemas.microsoft.com/office/drawing/2014/main" id="{A94EA498-58CE-BCF7-0CF5-966FEAE22E48}"/>
              </a:ext>
            </a:extLst>
          </p:cNvPr>
          <p:cNvSpPr txBox="1"/>
          <p:nvPr/>
        </p:nvSpPr>
        <p:spPr>
          <a:xfrm>
            <a:off x="8811128" y="5891460"/>
            <a:ext cx="1243263" cy="461665"/>
          </a:xfrm>
          <a:prstGeom prst="rect">
            <a:avLst/>
          </a:prstGeom>
          <a:noFill/>
        </p:spPr>
        <p:txBody>
          <a:bodyPr wrap="square" rtlCol="0">
            <a:spAutoFit/>
          </a:bodyPr>
          <a:lstStyle/>
          <a:p>
            <a:pPr algn="ctr"/>
            <a:r>
              <a:rPr lang="en-US" sz="2400" b="1" dirty="0">
                <a:solidFill>
                  <a:srgbClr val="0432FF"/>
                </a:solidFill>
              </a:rPr>
              <a:t>2022</a:t>
            </a:r>
          </a:p>
        </p:txBody>
      </p:sp>
      <p:cxnSp>
        <p:nvCxnSpPr>
          <p:cNvPr id="12" name="Straight Arrow Connector 11">
            <a:extLst>
              <a:ext uri="{FF2B5EF4-FFF2-40B4-BE49-F238E27FC236}">
                <a16:creationId xmlns:a16="http://schemas.microsoft.com/office/drawing/2014/main" id="{1F781036-08B1-07F6-3597-363E99EC4B70}"/>
              </a:ext>
            </a:extLst>
          </p:cNvPr>
          <p:cNvCxnSpPr/>
          <p:nvPr/>
        </p:nvCxnSpPr>
        <p:spPr>
          <a:xfrm flipH="1">
            <a:off x="10242884" y="2197768"/>
            <a:ext cx="906379" cy="810127"/>
          </a:xfrm>
          <a:prstGeom prst="straightConnector1">
            <a:avLst/>
          </a:prstGeom>
          <a:ln w="539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87C055-392A-4545-7B61-D894243E721A}"/>
              </a:ext>
            </a:extLst>
          </p:cNvPr>
          <p:cNvCxnSpPr>
            <a:cxnSpLocks/>
          </p:cNvCxnSpPr>
          <p:nvPr/>
        </p:nvCxnSpPr>
        <p:spPr>
          <a:xfrm>
            <a:off x="1034716" y="3287883"/>
            <a:ext cx="974558" cy="287080"/>
          </a:xfrm>
          <a:prstGeom prst="straightConnector1">
            <a:avLst/>
          </a:prstGeom>
          <a:ln w="539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75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98AF-781B-5E41-BA65-84095D805A23}"/>
              </a:ext>
            </a:extLst>
          </p:cNvPr>
          <p:cNvSpPr>
            <a:spLocks noGrp="1"/>
          </p:cNvSpPr>
          <p:nvPr>
            <p:ph type="title"/>
          </p:nvPr>
        </p:nvSpPr>
        <p:spPr>
          <a:xfrm>
            <a:off x="838200" y="54106"/>
            <a:ext cx="10515600" cy="903837"/>
          </a:xfrm>
        </p:spPr>
        <p:txBody>
          <a:bodyPr>
            <a:normAutofit/>
          </a:bodyPr>
          <a:lstStyle/>
          <a:p>
            <a:r>
              <a:rPr lang="en-US" b="1" dirty="0">
                <a:solidFill>
                  <a:srgbClr val="FF0000"/>
                </a:solidFill>
              </a:rPr>
              <a:t>Measures : 2015 vs. 2022</a:t>
            </a:r>
          </a:p>
        </p:txBody>
      </p:sp>
      <p:pic>
        <p:nvPicPr>
          <p:cNvPr id="3" name="Picture 2">
            <a:extLst>
              <a:ext uri="{FF2B5EF4-FFF2-40B4-BE49-F238E27FC236}">
                <a16:creationId xmlns:a16="http://schemas.microsoft.com/office/drawing/2014/main" id="{26171307-46EE-9CC4-EA5B-7C4D98A9E7EA}"/>
              </a:ext>
            </a:extLst>
          </p:cNvPr>
          <p:cNvPicPr>
            <a:picLocks noChangeAspect="1"/>
          </p:cNvPicPr>
          <p:nvPr/>
        </p:nvPicPr>
        <p:blipFill rotWithShape="1">
          <a:blip r:embed="rId3"/>
          <a:srcRect t="18372"/>
          <a:stretch/>
        </p:blipFill>
        <p:spPr>
          <a:xfrm>
            <a:off x="353860" y="1023031"/>
            <a:ext cx="5468177" cy="4094400"/>
          </a:xfrm>
          <a:prstGeom prst="rect">
            <a:avLst/>
          </a:prstGeom>
        </p:spPr>
      </p:pic>
      <p:pic>
        <p:nvPicPr>
          <p:cNvPr id="10" name="Picture 9">
            <a:extLst>
              <a:ext uri="{FF2B5EF4-FFF2-40B4-BE49-F238E27FC236}">
                <a16:creationId xmlns:a16="http://schemas.microsoft.com/office/drawing/2014/main" id="{7F953C38-0C1F-309A-F643-005872F9B1D8}"/>
              </a:ext>
            </a:extLst>
          </p:cNvPr>
          <p:cNvPicPr>
            <a:picLocks noChangeAspect="1"/>
          </p:cNvPicPr>
          <p:nvPr/>
        </p:nvPicPr>
        <p:blipFill>
          <a:blip r:embed="rId4"/>
          <a:stretch>
            <a:fillRect/>
          </a:stretch>
        </p:blipFill>
        <p:spPr>
          <a:xfrm>
            <a:off x="6506662" y="957943"/>
            <a:ext cx="5181541" cy="3892353"/>
          </a:xfrm>
          <a:prstGeom prst="rect">
            <a:avLst/>
          </a:prstGeom>
        </p:spPr>
      </p:pic>
      <p:sp>
        <p:nvSpPr>
          <p:cNvPr id="12" name="TextBox 11">
            <a:extLst>
              <a:ext uri="{FF2B5EF4-FFF2-40B4-BE49-F238E27FC236}">
                <a16:creationId xmlns:a16="http://schemas.microsoft.com/office/drawing/2014/main" id="{2A7EE952-EE9F-01E7-D38F-5BF7E2A47761}"/>
              </a:ext>
            </a:extLst>
          </p:cNvPr>
          <p:cNvSpPr txBox="1"/>
          <p:nvPr/>
        </p:nvSpPr>
        <p:spPr>
          <a:xfrm>
            <a:off x="2261937" y="5329990"/>
            <a:ext cx="1243263" cy="461665"/>
          </a:xfrm>
          <a:prstGeom prst="rect">
            <a:avLst/>
          </a:prstGeom>
          <a:noFill/>
        </p:spPr>
        <p:txBody>
          <a:bodyPr wrap="square" rtlCol="0">
            <a:spAutoFit/>
          </a:bodyPr>
          <a:lstStyle/>
          <a:p>
            <a:pPr algn="ctr"/>
            <a:r>
              <a:rPr lang="en-US" sz="2400" b="1" dirty="0">
                <a:solidFill>
                  <a:srgbClr val="0432FF"/>
                </a:solidFill>
              </a:rPr>
              <a:t>2015</a:t>
            </a:r>
          </a:p>
        </p:txBody>
      </p:sp>
      <p:sp>
        <p:nvSpPr>
          <p:cNvPr id="13" name="TextBox 12">
            <a:extLst>
              <a:ext uri="{FF2B5EF4-FFF2-40B4-BE49-F238E27FC236}">
                <a16:creationId xmlns:a16="http://schemas.microsoft.com/office/drawing/2014/main" id="{1A848C55-5215-B532-30A6-1F41F2024E5C}"/>
              </a:ext>
            </a:extLst>
          </p:cNvPr>
          <p:cNvSpPr txBox="1"/>
          <p:nvPr/>
        </p:nvSpPr>
        <p:spPr>
          <a:xfrm>
            <a:off x="8931443" y="5329990"/>
            <a:ext cx="1243263" cy="461665"/>
          </a:xfrm>
          <a:prstGeom prst="rect">
            <a:avLst/>
          </a:prstGeom>
          <a:noFill/>
        </p:spPr>
        <p:txBody>
          <a:bodyPr wrap="square" rtlCol="0">
            <a:spAutoFit/>
          </a:bodyPr>
          <a:lstStyle/>
          <a:p>
            <a:pPr algn="ctr"/>
            <a:r>
              <a:rPr lang="en-US" sz="2400" b="1" dirty="0">
                <a:solidFill>
                  <a:srgbClr val="0432FF"/>
                </a:solidFill>
              </a:rPr>
              <a:t>2022</a:t>
            </a:r>
          </a:p>
        </p:txBody>
      </p:sp>
      <p:sp>
        <p:nvSpPr>
          <p:cNvPr id="14" name="Oval 13">
            <a:extLst>
              <a:ext uri="{FF2B5EF4-FFF2-40B4-BE49-F238E27FC236}">
                <a16:creationId xmlns:a16="http://schemas.microsoft.com/office/drawing/2014/main" id="{BAAA07A1-2A43-06F0-BC4B-F8FE0AA6419C}"/>
              </a:ext>
            </a:extLst>
          </p:cNvPr>
          <p:cNvSpPr/>
          <p:nvPr/>
        </p:nvSpPr>
        <p:spPr>
          <a:xfrm>
            <a:off x="6369965" y="2827421"/>
            <a:ext cx="906379" cy="601579"/>
          </a:xfrm>
          <a:prstGeom prst="ellipse">
            <a:avLst/>
          </a:prstGeom>
          <a:noFill/>
          <a:ln w="41275">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4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C46101-6E6D-6841-9327-B15D0DBB9A0B}"/>
              </a:ext>
            </a:extLst>
          </p:cNvPr>
          <p:cNvSpPr txBox="1"/>
          <p:nvPr/>
        </p:nvSpPr>
        <p:spPr>
          <a:xfrm>
            <a:off x="97443" y="1"/>
            <a:ext cx="9796834" cy="748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FF0000"/>
                </a:solidFill>
                <a:effectLst/>
                <a:uLnTx/>
                <a:uFillTx/>
                <a:latin typeface="Calibri Light"/>
                <a:ea typeface="+mn-ea"/>
                <a:cs typeface="+mn-cs"/>
              </a:rPr>
              <a:t>Gender and Membership: Last 13 years</a:t>
            </a:r>
            <a:endParaRPr kumimoji="0" lang="en-US" sz="42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0C764AE9-FCA7-BA4F-FCB3-47413BA0DC41}"/>
              </a:ext>
            </a:extLst>
          </p:cNvPr>
          <p:cNvGrpSpPr/>
          <p:nvPr/>
        </p:nvGrpSpPr>
        <p:grpSpPr>
          <a:xfrm>
            <a:off x="3402160" y="920261"/>
            <a:ext cx="4572000" cy="2743200"/>
            <a:chOff x="3402160" y="920261"/>
            <a:chExt cx="4572000" cy="2743200"/>
          </a:xfrm>
        </p:grpSpPr>
        <p:pic>
          <p:nvPicPr>
            <p:cNvPr id="10" name="Picture 9">
              <a:extLst>
                <a:ext uri="{FF2B5EF4-FFF2-40B4-BE49-F238E27FC236}">
                  <a16:creationId xmlns:a16="http://schemas.microsoft.com/office/drawing/2014/main" id="{5C2BECA1-F569-99C1-6614-2BF6724292D8}"/>
                </a:ext>
              </a:extLst>
            </p:cNvPr>
            <p:cNvPicPr>
              <a:picLocks noChangeAspect="1"/>
            </p:cNvPicPr>
            <p:nvPr/>
          </p:nvPicPr>
          <p:blipFill>
            <a:blip r:embed="rId3"/>
            <a:stretch>
              <a:fillRect/>
            </a:stretch>
          </p:blipFill>
          <p:spPr>
            <a:xfrm>
              <a:off x="3402160" y="920261"/>
              <a:ext cx="4572000" cy="2743200"/>
            </a:xfrm>
            <a:prstGeom prst="rect">
              <a:avLst/>
            </a:prstGeom>
          </p:spPr>
        </p:pic>
        <p:cxnSp>
          <p:nvCxnSpPr>
            <p:cNvPr id="16" name="Straight Connector 15">
              <a:extLst>
                <a:ext uri="{FF2B5EF4-FFF2-40B4-BE49-F238E27FC236}">
                  <a16:creationId xmlns:a16="http://schemas.microsoft.com/office/drawing/2014/main" id="{53081344-4301-796C-A4F7-EACB668C2313}"/>
                </a:ext>
              </a:extLst>
            </p:cNvPr>
            <p:cNvCxnSpPr>
              <a:cxnSpLocks/>
            </p:cNvCxnSpPr>
            <p:nvPr/>
          </p:nvCxnSpPr>
          <p:spPr>
            <a:xfrm>
              <a:off x="3807223" y="2209491"/>
              <a:ext cx="3957156" cy="18202"/>
            </a:xfrm>
            <a:prstGeom prst="line">
              <a:avLst/>
            </a:prstGeom>
            <a:ln w="28575">
              <a:solidFill>
                <a:srgbClr val="0432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98BB035-3F20-3F82-521A-7D9C83930F08}"/>
              </a:ext>
            </a:extLst>
          </p:cNvPr>
          <p:cNvGrpSpPr/>
          <p:nvPr/>
        </p:nvGrpSpPr>
        <p:grpSpPr>
          <a:xfrm>
            <a:off x="3262114" y="3650082"/>
            <a:ext cx="4700338" cy="3084597"/>
            <a:chOff x="3402160" y="3650082"/>
            <a:chExt cx="4700338" cy="3084597"/>
          </a:xfrm>
        </p:grpSpPr>
        <p:pic>
          <p:nvPicPr>
            <p:cNvPr id="14" name="Picture 13">
              <a:extLst>
                <a:ext uri="{FF2B5EF4-FFF2-40B4-BE49-F238E27FC236}">
                  <a16:creationId xmlns:a16="http://schemas.microsoft.com/office/drawing/2014/main" id="{9972FA9D-665F-17B5-80BD-BF2154C52DA4}"/>
                </a:ext>
              </a:extLst>
            </p:cNvPr>
            <p:cNvPicPr>
              <a:picLocks noChangeAspect="1"/>
            </p:cNvPicPr>
            <p:nvPr/>
          </p:nvPicPr>
          <p:blipFill>
            <a:blip r:embed="rId4"/>
            <a:stretch>
              <a:fillRect/>
            </a:stretch>
          </p:blipFill>
          <p:spPr>
            <a:xfrm>
              <a:off x="3402160" y="3650082"/>
              <a:ext cx="4700338" cy="3084597"/>
            </a:xfrm>
            <a:prstGeom prst="rect">
              <a:avLst/>
            </a:prstGeom>
          </p:spPr>
        </p:pic>
        <p:cxnSp>
          <p:nvCxnSpPr>
            <p:cNvPr id="18" name="Straight Connector 17">
              <a:extLst>
                <a:ext uri="{FF2B5EF4-FFF2-40B4-BE49-F238E27FC236}">
                  <a16:creationId xmlns:a16="http://schemas.microsoft.com/office/drawing/2014/main" id="{FBC1ABC2-4BB8-1103-45FF-3EC5DF216D74}"/>
                </a:ext>
              </a:extLst>
            </p:cNvPr>
            <p:cNvCxnSpPr>
              <a:cxnSpLocks/>
            </p:cNvCxnSpPr>
            <p:nvPr/>
          </p:nvCxnSpPr>
          <p:spPr>
            <a:xfrm>
              <a:off x="4017004" y="5249463"/>
              <a:ext cx="3957156" cy="18202"/>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491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F25670D-6518-2016-E0A9-673F0A4B7886}"/>
              </a:ext>
            </a:extLst>
          </p:cNvPr>
          <p:cNvGrpSpPr/>
          <p:nvPr/>
        </p:nvGrpSpPr>
        <p:grpSpPr>
          <a:xfrm>
            <a:off x="3205625" y="3105509"/>
            <a:ext cx="6503782" cy="3665304"/>
            <a:chOff x="3173820" y="3192696"/>
            <a:chExt cx="6503782" cy="3665304"/>
          </a:xfrm>
        </p:grpSpPr>
        <p:pic>
          <p:nvPicPr>
            <p:cNvPr id="10" name="Picture 9">
              <a:extLst>
                <a:ext uri="{FF2B5EF4-FFF2-40B4-BE49-F238E27FC236}">
                  <a16:creationId xmlns:a16="http://schemas.microsoft.com/office/drawing/2014/main" id="{6CBD4DA6-E135-4E36-F6BB-92B0C5CB316C}"/>
                </a:ext>
              </a:extLst>
            </p:cNvPr>
            <p:cNvPicPr>
              <a:picLocks noChangeAspect="1"/>
            </p:cNvPicPr>
            <p:nvPr/>
          </p:nvPicPr>
          <p:blipFill>
            <a:blip r:embed="rId2"/>
            <a:stretch>
              <a:fillRect/>
            </a:stretch>
          </p:blipFill>
          <p:spPr>
            <a:xfrm>
              <a:off x="3173820" y="3192696"/>
              <a:ext cx="5265914" cy="3665304"/>
            </a:xfrm>
            <a:prstGeom prst="rect">
              <a:avLst/>
            </a:prstGeom>
          </p:spPr>
        </p:pic>
        <p:cxnSp>
          <p:nvCxnSpPr>
            <p:cNvPr id="11" name="Straight Arrow Connector 10">
              <a:extLst>
                <a:ext uri="{FF2B5EF4-FFF2-40B4-BE49-F238E27FC236}">
                  <a16:creationId xmlns:a16="http://schemas.microsoft.com/office/drawing/2014/main" id="{D5B32BCA-0DF2-3445-446F-9739D60DC0FB}"/>
                </a:ext>
              </a:extLst>
            </p:cNvPr>
            <p:cNvCxnSpPr/>
            <p:nvPr/>
          </p:nvCxnSpPr>
          <p:spPr>
            <a:xfrm flipH="1">
              <a:off x="6974897" y="4145838"/>
              <a:ext cx="906379" cy="810127"/>
            </a:xfrm>
            <a:prstGeom prst="straightConnector1">
              <a:avLst/>
            </a:prstGeom>
            <a:ln w="539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929CC7-AD77-A80C-0713-E634EFD25E8E}"/>
                </a:ext>
              </a:extLst>
            </p:cNvPr>
            <p:cNvSpPr txBox="1"/>
            <p:nvPr/>
          </p:nvSpPr>
          <p:spPr>
            <a:xfrm>
              <a:off x="7881276" y="3961172"/>
              <a:ext cx="1796326" cy="369332"/>
            </a:xfrm>
            <a:prstGeom prst="rect">
              <a:avLst/>
            </a:prstGeom>
            <a:noFill/>
          </p:spPr>
          <p:txBody>
            <a:bodyPr wrap="none" rtlCol="0">
              <a:spAutoFit/>
            </a:bodyPr>
            <a:lstStyle/>
            <a:p>
              <a:r>
                <a:rPr lang="en-US" dirty="0"/>
                <a:t>open access (OA)</a:t>
              </a:r>
            </a:p>
          </p:txBody>
        </p:sp>
        <p:sp>
          <p:nvSpPr>
            <p:cNvPr id="14" name="Oval 13">
              <a:extLst>
                <a:ext uri="{FF2B5EF4-FFF2-40B4-BE49-F238E27FC236}">
                  <a16:creationId xmlns:a16="http://schemas.microsoft.com/office/drawing/2014/main" id="{E94E8918-9DF3-A0D1-06F8-BB0855A00DEA}"/>
                </a:ext>
              </a:extLst>
            </p:cNvPr>
            <p:cNvSpPr/>
            <p:nvPr/>
          </p:nvSpPr>
          <p:spPr>
            <a:xfrm>
              <a:off x="7332074" y="6445057"/>
              <a:ext cx="604932" cy="323491"/>
            </a:xfrm>
            <a:prstGeom prst="ellipse">
              <a:avLst/>
            </a:prstGeom>
            <a:noFill/>
            <a:ln w="41275">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graph with numbers and a bar&#10;&#10;Description automatically generated with medium confidence">
            <a:extLst>
              <a:ext uri="{FF2B5EF4-FFF2-40B4-BE49-F238E27FC236}">
                <a16:creationId xmlns:a16="http://schemas.microsoft.com/office/drawing/2014/main" id="{875F421F-A5AF-FDC4-22A8-12606C218134}"/>
              </a:ext>
            </a:extLst>
          </p:cNvPr>
          <p:cNvPicPr>
            <a:picLocks noChangeAspect="1"/>
          </p:cNvPicPr>
          <p:nvPr/>
        </p:nvPicPr>
        <p:blipFill rotWithShape="1">
          <a:blip r:embed="rId3"/>
          <a:srcRect r="47951"/>
          <a:stretch/>
        </p:blipFill>
        <p:spPr>
          <a:xfrm>
            <a:off x="0" y="-20454"/>
            <a:ext cx="4045438" cy="3323116"/>
          </a:xfrm>
          <a:prstGeom prst="rect">
            <a:avLst/>
          </a:prstGeom>
        </p:spPr>
      </p:pic>
      <p:pic>
        <p:nvPicPr>
          <p:cNvPr id="9" name="Picture 8" descr="A graph with blue bars&#10;&#10;Description automatically generated">
            <a:extLst>
              <a:ext uri="{FF2B5EF4-FFF2-40B4-BE49-F238E27FC236}">
                <a16:creationId xmlns:a16="http://schemas.microsoft.com/office/drawing/2014/main" id="{B8282BA1-2106-1402-0BF0-13671A237E76}"/>
              </a:ext>
            </a:extLst>
          </p:cNvPr>
          <p:cNvPicPr>
            <a:picLocks noChangeAspect="1"/>
          </p:cNvPicPr>
          <p:nvPr/>
        </p:nvPicPr>
        <p:blipFill rotWithShape="1">
          <a:blip r:embed="rId4"/>
          <a:srcRect r="51578"/>
          <a:stretch/>
        </p:blipFill>
        <p:spPr>
          <a:xfrm>
            <a:off x="7363879" y="0"/>
            <a:ext cx="3763596" cy="3105509"/>
          </a:xfrm>
          <a:prstGeom prst="rect">
            <a:avLst/>
          </a:prstGeom>
        </p:spPr>
      </p:pic>
      <p:sp>
        <p:nvSpPr>
          <p:cNvPr id="2" name="TextBox 1">
            <a:extLst>
              <a:ext uri="{FF2B5EF4-FFF2-40B4-BE49-F238E27FC236}">
                <a16:creationId xmlns:a16="http://schemas.microsoft.com/office/drawing/2014/main" id="{9B67EAA3-4A61-AEE6-9294-C45989FD718C}"/>
              </a:ext>
            </a:extLst>
          </p:cNvPr>
          <p:cNvSpPr txBox="1"/>
          <p:nvPr/>
        </p:nvSpPr>
        <p:spPr>
          <a:xfrm>
            <a:off x="8214222" y="4827127"/>
            <a:ext cx="3086935" cy="369332"/>
          </a:xfrm>
          <a:prstGeom prst="rect">
            <a:avLst/>
          </a:prstGeom>
          <a:noFill/>
        </p:spPr>
        <p:txBody>
          <a:bodyPr wrap="none" rtlCol="0">
            <a:spAutoFit/>
          </a:bodyPr>
          <a:lstStyle/>
          <a:p>
            <a:r>
              <a:rPr lang="en-US" b="1" dirty="0"/>
              <a:t>Data for 2023 = end of August </a:t>
            </a:r>
          </a:p>
        </p:txBody>
      </p:sp>
    </p:spTree>
    <p:extLst>
      <p:ext uri="{BB962C8B-B14F-4D97-AF65-F5344CB8AC3E}">
        <p14:creationId xmlns:p14="http://schemas.microsoft.com/office/powerpoint/2010/main" val="295819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EEDB-92FE-E342-B326-455A9916CD91}"/>
              </a:ext>
            </a:extLst>
          </p:cNvPr>
          <p:cNvSpPr>
            <a:spLocks noGrp="1"/>
          </p:cNvSpPr>
          <p:nvPr>
            <p:ph type="title"/>
          </p:nvPr>
        </p:nvSpPr>
        <p:spPr>
          <a:xfrm>
            <a:off x="26076" y="19158"/>
            <a:ext cx="10515600" cy="1204752"/>
          </a:xfrm>
        </p:spPr>
        <p:txBody>
          <a:bodyPr>
            <a:normAutofit/>
          </a:bodyPr>
          <a:lstStyle/>
          <a:p>
            <a:r>
              <a:rPr lang="en-US" b="1" dirty="0">
                <a:solidFill>
                  <a:srgbClr val="FF0000"/>
                </a:solidFill>
              </a:rPr>
              <a:t>Editorial Board: Senior Editors</a:t>
            </a:r>
          </a:p>
        </p:txBody>
      </p:sp>
      <p:grpSp>
        <p:nvGrpSpPr>
          <p:cNvPr id="12" name="Group 11">
            <a:extLst>
              <a:ext uri="{FF2B5EF4-FFF2-40B4-BE49-F238E27FC236}">
                <a16:creationId xmlns:a16="http://schemas.microsoft.com/office/drawing/2014/main" id="{CA46773A-F69A-284F-B804-B638B2C78C67}"/>
              </a:ext>
            </a:extLst>
          </p:cNvPr>
          <p:cNvGrpSpPr>
            <a:grpSpLocks noChangeAspect="1"/>
          </p:cNvGrpSpPr>
          <p:nvPr/>
        </p:nvGrpSpPr>
        <p:grpSpPr>
          <a:xfrm>
            <a:off x="398984" y="1001401"/>
            <a:ext cx="2356544" cy="3127248"/>
            <a:chOff x="6280795" y="-85065"/>
            <a:chExt cx="1495074" cy="1984033"/>
          </a:xfrm>
        </p:grpSpPr>
        <p:pic>
          <p:nvPicPr>
            <p:cNvPr id="4" name="Picture 3" descr="Lisa Gatzke-Kopp.JPG">
              <a:extLst>
                <a:ext uri="{FF2B5EF4-FFF2-40B4-BE49-F238E27FC236}">
                  <a16:creationId xmlns:a16="http://schemas.microsoft.com/office/drawing/2014/main" id="{BAB1D622-1205-B047-AD13-0B2D648E462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23530" y="230945"/>
              <a:ext cx="1250623" cy="1668023"/>
            </a:xfrm>
            <a:prstGeom prst="rect">
              <a:avLst/>
            </a:prstGeom>
          </p:spPr>
        </p:pic>
        <p:sp>
          <p:nvSpPr>
            <p:cNvPr id="5" name="TextBox 4">
              <a:extLst>
                <a:ext uri="{FF2B5EF4-FFF2-40B4-BE49-F238E27FC236}">
                  <a16:creationId xmlns:a16="http://schemas.microsoft.com/office/drawing/2014/main" id="{8C58A84A-DF3C-2F47-954E-1C5434A82F7F}"/>
                </a:ext>
              </a:extLst>
            </p:cNvPr>
            <p:cNvSpPr txBox="1"/>
            <p:nvPr/>
          </p:nvSpPr>
          <p:spPr>
            <a:xfrm>
              <a:off x="6280795" y="-85065"/>
              <a:ext cx="1495074" cy="2928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Lisa </a:t>
              </a:r>
              <a:r>
                <a:rPr kumimoji="0" lang="en-US" sz="2400" b="1" i="0" u="none" strike="noStrike" kern="1200" cap="none" spc="0" normalizeH="0" baseline="0" noProof="0" dirty="0" err="1">
                  <a:ln>
                    <a:noFill/>
                  </a:ln>
                  <a:solidFill>
                    <a:srgbClr val="FF0000"/>
                  </a:solidFill>
                  <a:effectLst/>
                  <a:uLnTx/>
                  <a:uFillTx/>
                  <a:latin typeface="Calibri" panose="020F0502020204030204"/>
                  <a:ea typeface="+mn-ea"/>
                  <a:cs typeface="+mn-cs"/>
                </a:rPr>
                <a:t>Gatzke</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-Kopp</a:t>
              </a:r>
            </a:p>
          </p:txBody>
        </p:sp>
      </p:grpSp>
      <p:grpSp>
        <p:nvGrpSpPr>
          <p:cNvPr id="6" name="Group 5">
            <a:extLst>
              <a:ext uri="{FF2B5EF4-FFF2-40B4-BE49-F238E27FC236}">
                <a16:creationId xmlns:a16="http://schemas.microsoft.com/office/drawing/2014/main" id="{10D20D59-DE64-E44F-AF25-3E242C1AF947}"/>
              </a:ext>
            </a:extLst>
          </p:cNvPr>
          <p:cNvGrpSpPr>
            <a:grpSpLocks noChangeAspect="1"/>
          </p:cNvGrpSpPr>
          <p:nvPr/>
        </p:nvGrpSpPr>
        <p:grpSpPr>
          <a:xfrm>
            <a:off x="4708855" y="1088564"/>
            <a:ext cx="2073710" cy="3040085"/>
            <a:chOff x="5935533" y="2273063"/>
            <a:chExt cx="1593240" cy="2460433"/>
          </a:xfrm>
        </p:grpSpPr>
        <p:pic>
          <p:nvPicPr>
            <p:cNvPr id="7" name="Picture 6" descr="Richard Jennings.jpg">
              <a:extLst>
                <a:ext uri="{FF2B5EF4-FFF2-40B4-BE49-F238E27FC236}">
                  <a16:creationId xmlns:a16="http://schemas.microsoft.com/office/drawing/2014/main" id="{6115DA97-1F37-F543-8A69-40F44BA92C3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956894" y="2608172"/>
              <a:ext cx="1571879" cy="2125324"/>
            </a:xfrm>
            <a:prstGeom prst="rect">
              <a:avLst/>
            </a:prstGeom>
          </p:spPr>
        </p:pic>
        <p:sp>
          <p:nvSpPr>
            <p:cNvPr id="8" name="TextBox 7">
              <a:extLst>
                <a:ext uri="{FF2B5EF4-FFF2-40B4-BE49-F238E27FC236}">
                  <a16:creationId xmlns:a16="http://schemas.microsoft.com/office/drawing/2014/main" id="{28E3DDBD-6B81-614B-A8D5-207F2A60B608}"/>
                </a:ext>
              </a:extLst>
            </p:cNvPr>
            <p:cNvSpPr txBox="1"/>
            <p:nvPr/>
          </p:nvSpPr>
          <p:spPr>
            <a:xfrm>
              <a:off x="5935533" y="2273063"/>
              <a:ext cx="1457223" cy="37364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Dick Jennings</a:t>
              </a:r>
            </a:p>
          </p:txBody>
        </p:sp>
      </p:grpSp>
      <p:grpSp>
        <p:nvGrpSpPr>
          <p:cNvPr id="9" name="Group 8">
            <a:extLst>
              <a:ext uri="{FF2B5EF4-FFF2-40B4-BE49-F238E27FC236}">
                <a16:creationId xmlns:a16="http://schemas.microsoft.com/office/drawing/2014/main" id="{F5273E3D-DDFB-C74E-8086-7983C52E9210}"/>
              </a:ext>
            </a:extLst>
          </p:cNvPr>
          <p:cNvGrpSpPr>
            <a:grpSpLocks noChangeAspect="1"/>
          </p:cNvGrpSpPr>
          <p:nvPr/>
        </p:nvGrpSpPr>
        <p:grpSpPr>
          <a:xfrm>
            <a:off x="6951833" y="3249467"/>
            <a:ext cx="1910808" cy="3253457"/>
            <a:chOff x="0" y="4249826"/>
            <a:chExt cx="1480893" cy="2613622"/>
          </a:xfrm>
        </p:grpSpPr>
        <p:pic>
          <p:nvPicPr>
            <p:cNvPr id="10" name="Picture 9" descr="Andreas Keil.jpg">
              <a:extLst>
                <a:ext uri="{FF2B5EF4-FFF2-40B4-BE49-F238E27FC236}">
                  <a16:creationId xmlns:a16="http://schemas.microsoft.com/office/drawing/2014/main" id="{4808E402-D56E-1942-81A7-4D45E63C677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4659734"/>
              <a:ext cx="1480893" cy="2203714"/>
            </a:xfrm>
            <a:prstGeom prst="rect">
              <a:avLst/>
            </a:prstGeom>
          </p:spPr>
        </p:pic>
        <p:sp>
          <p:nvSpPr>
            <p:cNvPr id="11" name="TextBox 10">
              <a:extLst>
                <a:ext uri="{FF2B5EF4-FFF2-40B4-BE49-F238E27FC236}">
                  <a16:creationId xmlns:a16="http://schemas.microsoft.com/office/drawing/2014/main" id="{69AAB724-A27B-6447-A08B-00315FA919A9}"/>
                </a:ext>
              </a:extLst>
            </p:cNvPr>
            <p:cNvSpPr txBox="1"/>
            <p:nvPr/>
          </p:nvSpPr>
          <p:spPr>
            <a:xfrm>
              <a:off x="52463" y="4249826"/>
              <a:ext cx="1375968" cy="37087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Andreas </a:t>
              </a:r>
              <a:r>
                <a:rPr kumimoji="0" lang="en-US" sz="2400" b="1" i="0" u="none" strike="noStrike" kern="1200" cap="none" spc="0" normalizeH="0" baseline="0" noProof="0" dirty="0" err="1">
                  <a:ln>
                    <a:noFill/>
                  </a:ln>
                  <a:solidFill>
                    <a:srgbClr val="FF0000"/>
                  </a:solidFill>
                  <a:effectLst/>
                  <a:uLnTx/>
                  <a:uFillTx/>
                  <a:latin typeface="Calibri" panose="020F0502020204030204"/>
                  <a:ea typeface="+mn-ea"/>
                  <a:cs typeface="+mn-cs"/>
                </a:rPr>
                <a:t>Keil</a:t>
              </a:r>
              <a:endPar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39902CA9-EC96-9D4A-8244-C025820EFA9C}"/>
              </a:ext>
            </a:extLst>
          </p:cNvPr>
          <p:cNvGrpSpPr>
            <a:grpSpLocks noChangeAspect="1"/>
          </p:cNvGrpSpPr>
          <p:nvPr/>
        </p:nvGrpSpPr>
        <p:grpSpPr>
          <a:xfrm>
            <a:off x="2528607" y="3249467"/>
            <a:ext cx="1996187" cy="3253456"/>
            <a:chOff x="3049927" y="2256394"/>
            <a:chExt cx="1575398" cy="2473093"/>
          </a:xfrm>
        </p:grpSpPr>
        <p:pic>
          <p:nvPicPr>
            <p:cNvPr id="14" name="Picture 13" descr="horvath_janos.JPG.jpeg">
              <a:extLst>
                <a:ext uri="{FF2B5EF4-FFF2-40B4-BE49-F238E27FC236}">
                  <a16:creationId xmlns:a16="http://schemas.microsoft.com/office/drawing/2014/main" id="{B86CAE26-E910-8C4C-B8B6-7060609D4BE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6200000">
              <a:off x="2759280" y="2949763"/>
              <a:ext cx="2085225" cy="1474224"/>
            </a:xfrm>
            <a:prstGeom prst="rect">
              <a:avLst/>
            </a:prstGeom>
          </p:spPr>
        </p:pic>
        <p:sp>
          <p:nvSpPr>
            <p:cNvPr id="15" name="TextBox 14">
              <a:extLst>
                <a:ext uri="{FF2B5EF4-FFF2-40B4-BE49-F238E27FC236}">
                  <a16:creationId xmlns:a16="http://schemas.microsoft.com/office/drawing/2014/main" id="{D6C6DE25-EEDD-5F4F-9F1D-77D1D4DAD7BC}"/>
                </a:ext>
              </a:extLst>
            </p:cNvPr>
            <p:cNvSpPr txBox="1"/>
            <p:nvPr/>
          </p:nvSpPr>
          <p:spPr>
            <a:xfrm>
              <a:off x="3049927" y="2256394"/>
              <a:ext cx="1575398" cy="3509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0000"/>
                  </a:solidFill>
                  <a:effectLst/>
                  <a:uLnTx/>
                  <a:uFillTx/>
                  <a:latin typeface="Calibri" panose="020F0502020204030204"/>
                  <a:ea typeface="+mn-ea"/>
                  <a:cs typeface="+mn-cs"/>
                </a:rPr>
                <a:t>Janòs</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 Horvath</a:t>
              </a:r>
            </a:p>
          </p:txBody>
        </p:sp>
      </p:grpSp>
      <p:grpSp>
        <p:nvGrpSpPr>
          <p:cNvPr id="3" name="Group 2">
            <a:extLst>
              <a:ext uri="{FF2B5EF4-FFF2-40B4-BE49-F238E27FC236}">
                <a16:creationId xmlns:a16="http://schemas.microsoft.com/office/drawing/2014/main" id="{B856C06B-8287-E699-4210-B1F10AA51F07}"/>
              </a:ext>
            </a:extLst>
          </p:cNvPr>
          <p:cNvGrpSpPr>
            <a:grpSpLocks noChangeAspect="1"/>
          </p:cNvGrpSpPr>
          <p:nvPr/>
        </p:nvGrpSpPr>
        <p:grpSpPr>
          <a:xfrm>
            <a:off x="9192639" y="925405"/>
            <a:ext cx="2379990" cy="3097981"/>
            <a:chOff x="1353678" y="-10709"/>
            <a:chExt cx="1839906" cy="2519099"/>
          </a:xfrm>
        </p:grpSpPr>
        <p:pic>
          <p:nvPicPr>
            <p:cNvPr id="16" name="Picture 15" descr="bruce_bartholow.jpg">
              <a:extLst>
                <a:ext uri="{FF2B5EF4-FFF2-40B4-BE49-F238E27FC236}">
                  <a16:creationId xmlns:a16="http://schemas.microsoft.com/office/drawing/2014/main" id="{42EBE11E-2981-08A8-7DA1-AE07BBD548A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568285" y="426486"/>
              <a:ext cx="1625299" cy="2081904"/>
            </a:xfrm>
            <a:prstGeom prst="rect">
              <a:avLst/>
            </a:prstGeom>
          </p:spPr>
        </p:pic>
        <p:sp>
          <p:nvSpPr>
            <p:cNvPr id="17" name="TextBox 16">
              <a:extLst>
                <a:ext uri="{FF2B5EF4-FFF2-40B4-BE49-F238E27FC236}">
                  <a16:creationId xmlns:a16="http://schemas.microsoft.com/office/drawing/2014/main" id="{5EE67073-E32E-D389-5767-8A3A9C63B572}"/>
                </a:ext>
              </a:extLst>
            </p:cNvPr>
            <p:cNvSpPr txBox="1">
              <a:spLocks noChangeAspect="1"/>
            </p:cNvSpPr>
            <p:nvPr/>
          </p:nvSpPr>
          <p:spPr>
            <a:xfrm>
              <a:off x="1353678" y="-10709"/>
              <a:ext cx="1797937" cy="3753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Bruce </a:t>
              </a:r>
              <a:r>
                <a:rPr kumimoji="0" lang="en-US" sz="2400" b="1" i="0" u="none" strike="noStrike" kern="1200" cap="none" spc="0" normalizeH="0" baseline="0" noProof="0" dirty="0" err="1">
                  <a:ln>
                    <a:noFill/>
                  </a:ln>
                  <a:solidFill>
                    <a:srgbClr val="FF0000"/>
                  </a:solidFill>
                  <a:effectLst/>
                  <a:uLnTx/>
                  <a:uFillTx/>
                  <a:latin typeface="Calibri" panose="020F0502020204030204"/>
                  <a:ea typeface="+mn-ea"/>
                  <a:cs typeface="+mn-cs"/>
                </a:rPr>
                <a:t>Bartholow</a:t>
              </a:r>
              <a:endPar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5693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08673" y="307927"/>
            <a:ext cx="1735944" cy="2176550"/>
            <a:chOff x="-36383" y="577687"/>
            <a:chExt cx="1578836" cy="2085272"/>
          </a:xfrm>
        </p:grpSpPr>
        <p:pic>
          <p:nvPicPr>
            <p:cNvPr id="59" name="Picture 58" descr="Al'Absi.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8" y="577687"/>
              <a:ext cx="1561941" cy="2085272"/>
            </a:xfrm>
            <a:prstGeom prst="rect">
              <a:avLst/>
            </a:prstGeom>
          </p:spPr>
        </p:pic>
        <p:sp>
          <p:nvSpPr>
            <p:cNvPr id="60" name="TextBox 59"/>
            <p:cNvSpPr txBox="1"/>
            <p:nvPr/>
          </p:nvSpPr>
          <p:spPr>
            <a:xfrm>
              <a:off x="-36383" y="2274858"/>
              <a:ext cx="1546044" cy="36373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Mustafa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al’Absi</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14" name="Group 13"/>
          <p:cNvGrpSpPr/>
          <p:nvPr/>
        </p:nvGrpSpPr>
        <p:grpSpPr>
          <a:xfrm>
            <a:off x="9994072" y="336208"/>
            <a:ext cx="1870827" cy="2220916"/>
            <a:chOff x="7449758" y="2644262"/>
            <a:chExt cx="1701512" cy="2127776"/>
          </a:xfrm>
        </p:grpSpPr>
        <p:pic>
          <p:nvPicPr>
            <p:cNvPr id="45" name="Picture 44" descr="FRINI_2_image0040.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514950" y="2644262"/>
              <a:ext cx="1636320" cy="2099996"/>
            </a:xfrm>
            <a:prstGeom prst="rect">
              <a:avLst/>
            </a:prstGeom>
          </p:spPr>
        </p:pic>
        <p:sp>
          <p:nvSpPr>
            <p:cNvPr id="46" name="TextBox 45"/>
            <p:cNvSpPr txBox="1"/>
            <p:nvPr/>
          </p:nvSpPr>
          <p:spPr>
            <a:xfrm>
              <a:off x="7449758" y="4408304"/>
              <a:ext cx="1657780" cy="36373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Frini</a:t>
              </a: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Karayanidis</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15" name="Group 14"/>
          <p:cNvGrpSpPr/>
          <p:nvPr/>
        </p:nvGrpSpPr>
        <p:grpSpPr>
          <a:xfrm>
            <a:off x="8256185" y="350323"/>
            <a:ext cx="1704267" cy="2176503"/>
            <a:chOff x="4500343" y="2644262"/>
            <a:chExt cx="1550026" cy="2085225"/>
          </a:xfrm>
        </p:grpSpPr>
        <p:pic>
          <p:nvPicPr>
            <p:cNvPr id="43" name="Picture 42" descr="Ursula Hess.jpg"/>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522463" y="2644262"/>
              <a:ext cx="1527906" cy="2085225"/>
            </a:xfrm>
            <a:prstGeom prst="rect">
              <a:avLst/>
            </a:prstGeom>
          </p:spPr>
        </p:pic>
        <p:sp>
          <p:nvSpPr>
            <p:cNvPr id="44" name="TextBox 43"/>
            <p:cNvSpPr txBox="1"/>
            <p:nvPr/>
          </p:nvSpPr>
          <p:spPr>
            <a:xfrm>
              <a:off x="4500343" y="4349761"/>
              <a:ext cx="1222267" cy="36373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Ursula Hess</a:t>
              </a:r>
            </a:p>
          </p:txBody>
        </p:sp>
      </p:grpSp>
      <p:grpSp>
        <p:nvGrpSpPr>
          <p:cNvPr id="18" name="Group 17"/>
          <p:cNvGrpSpPr/>
          <p:nvPr/>
        </p:nvGrpSpPr>
        <p:grpSpPr>
          <a:xfrm>
            <a:off x="9657380" y="2482332"/>
            <a:ext cx="1479360" cy="2249245"/>
            <a:chOff x="3118695" y="4708574"/>
            <a:chExt cx="1345473" cy="2154913"/>
          </a:xfrm>
        </p:grpSpPr>
        <p:pic>
          <p:nvPicPr>
            <p:cNvPr id="37" name="Picture 36" descr="Stephan Moratti2.jpg"/>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118695" y="4708574"/>
              <a:ext cx="1345473" cy="2143647"/>
            </a:xfrm>
            <a:prstGeom prst="rect">
              <a:avLst/>
            </a:prstGeom>
          </p:spPr>
        </p:pic>
        <p:sp>
          <p:nvSpPr>
            <p:cNvPr id="38" name="TextBox 37"/>
            <p:cNvSpPr txBox="1"/>
            <p:nvPr/>
          </p:nvSpPr>
          <p:spPr>
            <a:xfrm>
              <a:off x="3118695" y="6224483"/>
              <a:ext cx="1302421" cy="6390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Stephan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Moratti</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19" name="Group 18"/>
          <p:cNvGrpSpPr/>
          <p:nvPr/>
        </p:nvGrpSpPr>
        <p:grpSpPr>
          <a:xfrm>
            <a:off x="9711017" y="4681598"/>
            <a:ext cx="1758365" cy="2210846"/>
            <a:chOff x="4372078" y="4708574"/>
            <a:chExt cx="1732409" cy="2130551"/>
          </a:xfrm>
        </p:grpSpPr>
        <p:pic>
          <p:nvPicPr>
            <p:cNvPr id="35" name="Picture 34"/>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29956" y="4708574"/>
              <a:ext cx="1575262" cy="2130551"/>
            </a:xfrm>
            <a:prstGeom prst="rect">
              <a:avLst/>
            </a:prstGeom>
          </p:spPr>
        </p:pic>
        <p:sp>
          <p:nvSpPr>
            <p:cNvPr id="36" name="TextBox 35"/>
            <p:cNvSpPr txBox="1"/>
            <p:nvPr/>
          </p:nvSpPr>
          <p:spPr>
            <a:xfrm>
              <a:off x="4372078" y="6401226"/>
              <a:ext cx="1732409" cy="36586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Anna Whittaker</a:t>
              </a:r>
            </a:p>
          </p:txBody>
        </p:sp>
      </p:grpSp>
      <p:grpSp>
        <p:nvGrpSpPr>
          <p:cNvPr id="24" name="Group 23"/>
          <p:cNvGrpSpPr/>
          <p:nvPr/>
        </p:nvGrpSpPr>
        <p:grpSpPr>
          <a:xfrm>
            <a:off x="6429026" y="384307"/>
            <a:ext cx="1695941" cy="2128880"/>
            <a:chOff x="-1" y="2644262"/>
            <a:chExt cx="1542453" cy="2039596"/>
          </a:xfrm>
        </p:grpSpPr>
        <p:pic>
          <p:nvPicPr>
            <p:cNvPr id="25" name="Picture 24" descr="Hazlett-pic.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 y="2644262"/>
              <a:ext cx="1542453" cy="2015472"/>
            </a:xfrm>
            <a:prstGeom prst="rect">
              <a:avLst/>
            </a:prstGeom>
          </p:spPr>
        </p:pic>
        <p:sp>
          <p:nvSpPr>
            <p:cNvPr id="26" name="TextBox 25"/>
            <p:cNvSpPr txBox="1"/>
            <p:nvPr/>
          </p:nvSpPr>
          <p:spPr>
            <a:xfrm>
              <a:off x="96077" y="4320124"/>
              <a:ext cx="1213578" cy="3637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Erin Hazlett</a:t>
              </a:r>
            </a:p>
          </p:txBody>
        </p:sp>
      </p:grpSp>
      <p:grpSp>
        <p:nvGrpSpPr>
          <p:cNvPr id="66" name="Group 65"/>
          <p:cNvGrpSpPr/>
          <p:nvPr/>
        </p:nvGrpSpPr>
        <p:grpSpPr>
          <a:xfrm>
            <a:off x="7103554" y="4669652"/>
            <a:ext cx="2173848" cy="2162395"/>
            <a:chOff x="6273102" y="3512491"/>
            <a:chExt cx="1630386" cy="1621796"/>
          </a:xfrm>
        </p:grpSpPr>
        <p:pic>
          <p:nvPicPr>
            <p:cNvPr id="64" name="Picture 63"/>
            <p:cNvPicPr>
              <a:picLocks noChangeAspect="1"/>
            </p:cNvPicPr>
            <p:nvPr/>
          </p:nvPicPr>
          <p:blipFill>
            <a:blip r:embed="rId9"/>
            <a:stretch>
              <a:fillRect/>
            </a:stretch>
          </p:blipFill>
          <p:spPr>
            <a:xfrm>
              <a:off x="6281692" y="3512491"/>
              <a:ext cx="1621796" cy="1621796"/>
            </a:xfrm>
            <a:prstGeom prst="rect">
              <a:avLst/>
            </a:prstGeom>
          </p:spPr>
        </p:pic>
        <p:sp>
          <p:nvSpPr>
            <p:cNvPr id="65" name="TextBox 64"/>
            <p:cNvSpPr txBox="1"/>
            <p:nvPr/>
          </p:nvSpPr>
          <p:spPr>
            <a:xfrm>
              <a:off x="6273102" y="4822917"/>
              <a:ext cx="1160655" cy="2847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Nathan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Weisz</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78228F89-B98F-8744-ADA6-13E0BEC46773}"/>
              </a:ext>
            </a:extLst>
          </p:cNvPr>
          <p:cNvGrpSpPr/>
          <p:nvPr/>
        </p:nvGrpSpPr>
        <p:grpSpPr>
          <a:xfrm>
            <a:off x="4316109" y="303726"/>
            <a:ext cx="2044337" cy="2194853"/>
            <a:chOff x="3896632" y="196082"/>
            <a:chExt cx="1533253" cy="1646140"/>
          </a:xfrm>
        </p:grpSpPr>
        <p:pic>
          <p:nvPicPr>
            <p:cNvPr id="6" name="Picture 5">
              <a:extLst>
                <a:ext uri="{FF2B5EF4-FFF2-40B4-BE49-F238E27FC236}">
                  <a16:creationId xmlns:a16="http://schemas.microsoft.com/office/drawing/2014/main" id="{4B7215A9-7A5E-8746-91F6-B353ABE30B0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3896632" y="196082"/>
              <a:ext cx="1500596" cy="1646140"/>
            </a:xfrm>
            <a:prstGeom prst="rect">
              <a:avLst/>
            </a:prstGeom>
          </p:spPr>
        </p:pic>
        <p:sp>
          <p:nvSpPr>
            <p:cNvPr id="67" name="TextBox 66">
              <a:extLst>
                <a:ext uri="{FF2B5EF4-FFF2-40B4-BE49-F238E27FC236}">
                  <a16:creationId xmlns:a16="http://schemas.microsoft.com/office/drawing/2014/main" id="{53AE10D1-4B25-BB41-9F11-156AD8828A69}"/>
                </a:ext>
              </a:extLst>
            </p:cNvPr>
            <p:cNvSpPr txBox="1"/>
            <p:nvPr/>
          </p:nvSpPr>
          <p:spPr>
            <a:xfrm>
              <a:off x="3905285" y="1527224"/>
              <a:ext cx="1524600" cy="2847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Brian Gordon</a:t>
              </a:r>
            </a:p>
          </p:txBody>
        </p:sp>
      </p:grpSp>
      <p:grpSp>
        <p:nvGrpSpPr>
          <p:cNvPr id="4" name="Group 3">
            <a:extLst>
              <a:ext uri="{FF2B5EF4-FFF2-40B4-BE49-F238E27FC236}">
                <a16:creationId xmlns:a16="http://schemas.microsoft.com/office/drawing/2014/main" id="{93920175-F56E-8F44-AADB-EFB7F0C3C708}"/>
              </a:ext>
            </a:extLst>
          </p:cNvPr>
          <p:cNvGrpSpPr/>
          <p:nvPr/>
        </p:nvGrpSpPr>
        <p:grpSpPr>
          <a:xfrm>
            <a:off x="801924" y="4670989"/>
            <a:ext cx="1693333" cy="2423072"/>
            <a:chOff x="292539" y="3447362"/>
            <a:chExt cx="1270000" cy="1817304"/>
          </a:xfrm>
        </p:grpSpPr>
        <p:pic>
          <p:nvPicPr>
            <p:cNvPr id="70" name="Picture 69">
              <a:extLst>
                <a:ext uri="{FF2B5EF4-FFF2-40B4-BE49-F238E27FC236}">
                  <a16:creationId xmlns:a16="http://schemas.microsoft.com/office/drawing/2014/main" id="{D8877419-E1D5-D848-9A63-38B78D4F6C51}"/>
                </a:ext>
              </a:extLst>
            </p:cNvPr>
            <p:cNvPicPr>
              <a:picLocks noChangeAspect="1"/>
            </p:cNvPicPr>
            <p:nvPr/>
          </p:nvPicPr>
          <p:blipFill>
            <a:blip r:embed="rId11"/>
            <a:stretch>
              <a:fillRect/>
            </a:stretch>
          </p:blipFill>
          <p:spPr>
            <a:xfrm>
              <a:off x="292539" y="3447362"/>
              <a:ext cx="1270000" cy="1587500"/>
            </a:xfrm>
            <a:prstGeom prst="rect">
              <a:avLst/>
            </a:prstGeom>
          </p:spPr>
        </p:pic>
        <p:sp>
          <p:nvSpPr>
            <p:cNvPr id="71" name="TextBox 70">
              <a:extLst>
                <a:ext uri="{FF2B5EF4-FFF2-40B4-BE49-F238E27FC236}">
                  <a16:creationId xmlns:a16="http://schemas.microsoft.com/office/drawing/2014/main" id="{406B7892-81BF-7249-8E55-FE83D75C47A4}"/>
                </a:ext>
              </a:extLst>
            </p:cNvPr>
            <p:cNvSpPr txBox="1"/>
            <p:nvPr/>
          </p:nvSpPr>
          <p:spPr>
            <a:xfrm>
              <a:off x="297042" y="4548941"/>
              <a:ext cx="1213593" cy="715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Sander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Nieuwenhuis</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11C46101-6E6D-6841-9327-B15D0DBB9A0B}"/>
              </a:ext>
            </a:extLst>
          </p:cNvPr>
          <p:cNvSpPr txBox="1"/>
          <p:nvPr/>
        </p:nvSpPr>
        <p:spPr>
          <a:xfrm>
            <a:off x="148158" y="-93004"/>
            <a:ext cx="12190732" cy="4205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Psychophysiology: Associate Editors (2023)</a:t>
            </a:r>
          </a:p>
        </p:txBody>
      </p:sp>
      <p:grpSp>
        <p:nvGrpSpPr>
          <p:cNvPr id="3" name="Group 2">
            <a:extLst>
              <a:ext uri="{FF2B5EF4-FFF2-40B4-BE49-F238E27FC236}">
                <a16:creationId xmlns:a16="http://schemas.microsoft.com/office/drawing/2014/main" id="{41A25DDB-6504-AC43-A941-850FD2E3619A}"/>
              </a:ext>
            </a:extLst>
          </p:cNvPr>
          <p:cNvGrpSpPr/>
          <p:nvPr/>
        </p:nvGrpSpPr>
        <p:grpSpPr>
          <a:xfrm>
            <a:off x="2369604" y="278521"/>
            <a:ext cx="1770495" cy="2180523"/>
            <a:chOff x="6002853" y="310719"/>
            <a:chExt cx="1770495" cy="2180523"/>
          </a:xfrm>
        </p:grpSpPr>
        <p:pic>
          <p:nvPicPr>
            <p:cNvPr id="51" name="Picture 2" descr="Science on Tap talk to discuss links between symptoms of mental illness and  changes in brain activity - News - Purdue University">
              <a:extLst>
                <a:ext uri="{FF2B5EF4-FFF2-40B4-BE49-F238E27FC236}">
                  <a16:creationId xmlns:a16="http://schemas.microsoft.com/office/drawing/2014/main" id="{EC81E70E-3E13-0849-9C91-EA9F6E046609}"/>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6002853" y="310719"/>
              <a:ext cx="1770495" cy="2180523"/>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022FD0E1-CDD9-0D4D-BF37-F6A8F27748F2}"/>
                </a:ext>
              </a:extLst>
            </p:cNvPr>
            <p:cNvSpPr txBox="1"/>
            <p:nvPr/>
          </p:nvSpPr>
          <p:spPr>
            <a:xfrm>
              <a:off x="6178863" y="2043168"/>
              <a:ext cx="1477320" cy="379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Dan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Foti</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1554DD2A-2725-3246-A7CE-EBA79160754A}"/>
              </a:ext>
            </a:extLst>
          </p:cNvPr>
          <p:cNvGrpSpPr/>
          <p:nvPr/>
        </p:nvGrpSpPr>
        <p:grpSpPr>
          <a:xfrm>
            <a:off x="404760" y="2484477"/>
            <a:ext cx="1836001" cy="2139435"/>
            <a:chOff x="5946702" y="2481205"/>
            <a:chExt cx="1836001" cy="2139435"/>
          </a:xfrm>
        </p:grpSpPr>
        <p:pic>
          <p:nvPicPr>
            <p:cNvPr id="52" name="Picture 4" descr="Sarah Laszlo - Our Faculty - Psychology | Binghamton University">
              <a:extLst>
                <a:ext uri="{FF2B5EF4-FFF2-40B4-BE49-F238E27FC236}">
                  <a16:creationId xmlns:a16="http://schemas.microsoft.com/office/drawing/2014/main" id="{F7520CCE-8E90-A648-AA0E-7D83BBFDDABC}"/>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a:stretch/>
          </p:blipFill>
          <p:spPr bwMode="auto">
            <a:xfrm>
              <a:off x="5946702" y="2481205"/>
              <a:ext cx="1836001" cy="210172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190922" y="4240984"/>
              <a:ext cx="1394356" cy="37965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Sarah Laszlo</a:t>
              </a:r>
            </a:p>
          </p:txBody>
        </p:sp>
      </p:grpSp>
      <p:grpSp>
        <p:nvGrpSpPr>
          <p:cNvPr id="12" name="Group 11">
            <a:extLst>
              <a:ext uri="{FF2B5EF4-FFF2-40B4-BE49-F238E27FC236}">
                <a16:creationId xmlns:a16="http://schemas.microsoft.com/office/drawing/2014/main" id="{57BB0BC4-7A8E-9C48-9222-B4F0B0A686AE}"/>
              </a:ext>
            </a:extLst>
          </p:cNvPr>
          <p:cNvGrpSpPr/>
          <p:nvPr/>
        </p:nvGrpSpPr>
        <p:grpSpPr>
          <a:xfrm>
            <a:off x="4705557" y="4675802"/>
            <a:ext cx="2162396" cy="2162396"/>
            <a:chOff x="2459210" y="4714244"/>
            <a:chExt cx="2162396" cy="2162396"/>
          </a:xfrm>
        </p:grpSpPr>
        <p:pic>
          <p:nvPicPr>
            <p:cNvPr id="2050" name="Picture 2" descr="Ilse DIEST | Full Professor | Ph.D. | KU Leuven, Leuven | ku leuven |  Faculty of Psychology and Educational Sciences - Page 3">
              <a:extLst>
                <a:ext uri="{FF2B5EF4-FFF2-40B4-BE49-F238E27FC236}">
                  <a16:creationId xmlns:a16="http://schemas.microsoft.com/office/drawing/2014/main" id="{06F3F631-30E7-0C4C-9396-7940A45CBFA7}"/>
                </a:ext>
              </a:extLst>
            </p:cNvPr>
            <p:cNvPicPr>
              <a:picLocks noChangeAspect="1" noChangeArrowheads="1"/>
            </p:cNvPicPr>
            <p:nvPr/>
          </p:nvPicPr>
          <p:blipFill rotWithShape="1">
            <a:blip r:embed="rId14" cstate="hqprint">
              <a:extLst>
                <a:ext uri="{28A0092B-C50C-407E-A947-70E740481C1C}">
                  <a14:useLocalDpi xmlns:a14="http://schemas.microsoft.com/office/drawing/2010/main"/>
                </a:ext>
              </a:extLst>
            </a:blip>
            <a:srcRect r="-67" b="-869"/>
            <a:stretch/>
          </p:blipFill>
          <p:spPr bwMode="auto">
            <a:xfrm>
              <a:off x="2459210" y="4714244"/>
              <a:ext cx="2162396" cy="216239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4BCF2A42-167A-4848-B8F0-195E67C4E862}"/>
                </a:ext>
              </a:extLst>
            </p:cNvPr>
            <p:cNvSpPr txBox="1"/>
            <p:nvPr/>
          </p:nvSpPr>
          <p:spPr>
            <a:xfrm>
              <a:off x="2739625" y="6494142"/>
              <a:ext cx="1533114" cy="379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Ilse Van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Diest</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4A334E64-1C18-15D1-F1E8-72D297579DF1}"/>
              </a:ext>
            </a:extLst>
          </p:cNvPr>
          <p:cNvGrpSpPr/>
          <p:nvPr/>
        </p:nvGrpSpPr>
        <p:grpSpPr>
          <a:xfrm>
            <a:off x="4735766" y="2494769"/>
            <a:ext cx="2021915" cy="2277119"/>
            <a:chOff x="8225546" y="2469114"/>
            <a:chExt cx="2021915" cy="2277119"/>
          </a:xfrm>
        </p:grpSpPr>
        <p:pic>
          <p:nvPicPr>
            <p:cNvPr id="1028" name="Picture 4" descr="Annmarie MacNamara – Psychological &amp; Brain Sciences">
              <a:extLst>
                <a:ext uri="{FF2B5EF4-FFF2-40B4-BE49-F238E27FC236}">
                  <a16:creationId xmlns:a16="http://schemas.microsoft.com/office/drawing/2014/main" id="{FB74BCF1-6560-A171-6D22-4F276823F525}"/>
                </a:ext>
              </a:extLst>
            </p:cNvPr>
            <p:cNvPicPr>
              <a:picLocks noChangeAspect="1" noChangeArrowheads="1"/>
            </p:cNvPicPr>
            <p:nvPr/>
          </p:nvPicPr>
          <p:blipFill rotWithShape="1">
            <a:blip r:embed="rId15" cstate="hqprint">
              <a:extLst>
                <a:ext uri="{28A0092B-C50C-407E-A947-70E740481C1C}">
                  <a14:useLocalDpi xmlns:a14="http://schemas.microsoft.com/office/drawing/2010/main"/>
                </a:ext>
              </a:extLst>
            </a:blip>
            <a:srcRect/>
            <a:stretch/>
          </p:blipFill>
          <p:spPr bwMode="auto">
            <a:xfrm>
              <a:off x="8305609" y="2469114"/>
              <a:ext cx="1941852" cy="21762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E8F8085-C8F7-C453-0C36-F2B8A3ED010A}"/>
                </a:ext>
              </a:extLst>
            </p:cNvPr>
            <p:cNvSpPr txBox="1"/>
            <p:nvPr/>
          </p:nvSpPr>
          <p:spPr>
            <a:xfrm>
              <a:off x="8225546" y="4079256"/>
              <a:ext cx="1547541" cy="6669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Annmarie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67" b="1" i="0" u="none" strike="noStrike" kern="1200" cap="none" spc="0" normalizeH="0" baseline="0" noProof="0" dirty="0" err="1">
                  <a:ln>
                    <a:noFill/>
                  </a:ln>
                  <a:solidFill>
                    <a:srgbClr val="FF0000"/>
                  </a:solidFill>
                  <a:effectLst/>
                  <a:uLnTx/>
                  <a:uFillTx/>
                  <a:latin typeface="Calibri" panose="020F0502020204030204"/>
                  <a:ea typeface="+mn-ea"/>
                  <a:cs typeface="+mn-cs"/>
                </a:rPr>
                <a:t>MacNamara</a:t>
              </a:r>
              <a:endPar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193C57D2-E5BB-6064-9B2D-F76E231B6055}"/>
              </a:ext>
            </a:extLst>
          </p:cNvPr>
          <p:cNvGrpSpPr/>
          <p:nvPr/>
        </p:nvGrpSpPr>
        <p:grpSpPr>
          <a:xfrm>
            <a:off x="7383507" y="2484025"/>
            <a:ext cx="1726757" cy="2161710"/>
            <a:chOff x="10124547" y="2483945"/>
            <a:chExt cx="1726757" cy="2161710"/>
          </a:xfrm>
        </p:grpSpPr>
        <p:pic>
          <p:nvPicPr>
            <p:cNvPr id="1030" name="Picture 6" descr="John MCDONALD | Professor (Full) | PhD | Simon Fraser University, Burnaby |  Department of Psychology">
              <a:extLst>
                <a:ext uri="{FF2B5EF4-FFF2-40B4-BE49-F238E27FC236}">
                  <a16:creationId xmlns:a16="http://schemas.microsoft.com/office/drawing/2014/main" id="{DD0BECCC-3EFA-EA69-C05E-95D56B28C863}"/>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10124548" y="2483945"/>
              <a:ext cx="1726756" cy="21475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4360102-E0BE-D6DE-3EAB-F69B0FCF83F2}"/>
                </a:ext>
              </a:extLst>
            </p:cNvPr>
            <p:cNvSpPr txBox="1"/>
            <p:nvPr/>
          </p:nvSpPr>
          <p:spPr>
            <a:xfrm>
              <a:off x="10124547" y="4265999"/>
              <a:ext cx="1726756" cy="37965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John McDonald</a:t>
              </a:r>
            </a:p>
          </p:txBody>
        </p:sp>
      </p:grpSp>
      <p:grpSp>
        <p:nvGrpSpPr>
          <p:cNvPr id="27" name="Group 26">
            <a:extLst>
              <a:ext uri="{FF2B5EF4-FFF2-40B4-BE49-F238E27FC236}">
                <a16:creationId xmlns:a16="http://schemas.microsoft.com/office/drawing/2014/main" id="{B20083B1-B2C5-D88D-290C-47C2A3079EC6}"/>
              </a:ext>
            </a:extLst>
          </p:cNvPr>
          <p:cNvGrpSpPr/>
          <p:nvPr/>
        </p:nvGrpSpPr>
        <p:grpSpPr>
          <a:xfrm>
            <a:off x="2809498" y="4623077"/>
            <a:ext cx="1605413" cy="2250721"/>
            <a:chOff x="4004580" y="4641016"/>
            <a:chExt cx="1605413" cy="2250721"/>
          </a:xfrm>
        </p:grpSpPr>
        <p:pic>
          <p:nvPicPr>
            <p:cNvPr id="1032" name="Picture 8" descr="Tecniche non invasive per potenziare la variabilità della frequenza  cardiaca - Osteopatianews">
              <a:extLst>
                <a:ext uri="{FF2B5EF4-FFF2-40B4-BE49-F238E27FC236}">
                  <a16:creationId xmlns:a16="http://schemas.microsoft.com/office/drawing/2014/main" id="{EE43AEA4-0F08-1889-E636-9752E46EE070}"/>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a:stretch/>
          </p:blipFill>
          <p:spPr bwMode="auto">
            <a:xfrm>
              <a:off x="4060705" y="4641016"/>
              <a:ext cx="1549288" cy="21623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0BA3ABF-31E1-A7DC-6F8F-3E4E2AA9580A}"/>
                </a:ext>
              </a:extLst>
            </p:cNvPr>
            <p:cNvSpPr txBox="1"/>
            <p:nvPr/>
          </p:nvSpPr>
          <p:spPr>
            <a:xfrm>
              <a:off x="4004580" y="6224760"/>
              <a:ext cx="1394357" cy="6669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Cristina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Ottaviani</a:t>
              </a:r>
            </a:p>
          </p:txBody>
        </p:sp>
      </p:grpSp>
      <p:grpSp>
        <p:nvGrpSpPr>
          <p:cNvPr id="30" name="Group 29">
            <a:extLst>
              <a:ext uri="{FF2B5EF4-FFF2-40B4-BE49-F238E27FC236}">
                <a16:creationId xmlns:a16="http://schemas.microsoft.com/office/drawing/2014/main" id="{BB9CBBCB-6AB3-1220-B003-49395C502267}"/>
              </a:ext>
            </a:extLst>
          </p:cNvPr>
          <p:cNvGrpSpPr/>
          <p:nvPr/>
        </p:nvGrpSpPr>
        <p:grpSpPr>
          <a:xfrm>
            <a:off x="2577453" y="2449568"/>
            <a:ext cx="1721520" cy="2222335"/>
            <a:chOff x="5969319" y="2467872"/>
            <a:chExt cx="1721520" cy="2222335"/>
          </a:xfrm>
        </p:grpSpPr>
        <p:pic>
          <p:nvPicPr>
            <p:cNvPr id="10" name="Picture 9" descr="A person with dark hair&#10;&#10;Description automatically generated with low confidence">
              <a:extLst>
                <a:ext uri="{FF2B5EF4-FFF2-40B4-BE49-F238E27FC236}">
                  <a16:creationId xmlns:a16="http://schemas.microsoft.com/office/drawing/2014/main" id="{672C16C7-EB31-258E-6A75-749DED08A8D7}"/>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5969319" y="2467872"/>
              <a:ext cx="1721520" cy="2199187"/>
            </a:xfrm>
            <a:prstGeom prst="rect">
              <a:avLst/>
            </a:prstGeom>
          </p:spPr>
        </p:pic>
        <p:sp>
          <p:nvSpPr>
            <p:cNvPr id="13" name="TextBox 12">
              <a:extLst>
                <a:ext uri="{FF2B5EF4-FFF2-40B4-BE49-F238E27FC236}">
                  <a16:creationId xmlns:a16="http://schemas.microsoft.com/office/drawing/2014/main" id="{B4962B76-AC79-1ACF-EBF2-2E73C726BB2D}"/>
                </a:ext>
              </a:extLst>
            </p:cNvPr>
            <p:cNvSpPr txBox="1"/>
            <p:nvPr/>
          </p:nvSpPr>
          <p:spPr>
            <a:xfrm>
              <a:off x="6186172" y="4310551"/>
              <a:ext cx="1375698" cy="379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0000"/>
                  </a:solidFill>
                  <a:effectLst/>
                  <a:uLnTx/>
                  <a:uFillTx/>
                  <a:latin typeface="Calibri" panose="020F0502020204030204"/>
                  <a:ea typeface="+mn-ea"/>
                  <a:cs typeface="+mn-cs"/>
                </a:rPr>
                <a:t>Chia-Lin Lee</a:t>
              </a:r>
            </a:p>
          </p:txBody>
        </p:sp>
      </p:grpSp>
    </p:spTree>
    <p:extLst>
      <p:ext uri="{BB962C8B-B14F-4D97-AF65-F5344CB8AC3E}">
        <p14:creationId xmlns:p14="http://schemas.microsoft.com/office/powerpoint/2010/main" val="2474653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1204</Words>
  <Application>Microsoft Macintosh PowerPoint</Application>
  <PresentationFormat>Widescreen</PresentationFormat>
  <Paragraphs>83</Paragraphs>
  <Slides>14</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Calibri Light</vt:lpstr>
      <vt:lpstr>Office Theme</vt:lpstr>
      <vt:lpstr>1_Office Theme</vt:lpstr>
      <vt:lpstr>PowerPoint Presentation</vt:lpstr>
      <vt:lpstr>PowerPoint Presentation</vt:lpstr>
      <vt:lpstr>Submissions – past 20 years</vt:lpstr>
      <vt:lpstr>Geography of Submissions: 2015 vs. 2022 </vt:lpstr>
      <vt:lpstr>Measures : 2015 vs. 2022</vt:lpstr>
      <vt:lpstr>PowerPoint Presentation</vt:lpstr>
      <vt:lpstr>PowerPoint Presentation</vt:lpstr>
      <vt:lpstr>Editorial Board: Senior Editors</vt:lpstr>
      <vt:lpstr>PowerPoint Presentation</vt:lpstr>
      <vt:lpstr>Editorial office</vt:lpstr>
      <vt:lpstr>PowerPoint Presentation</vt:lpstr>
      <vt:lpstr>Thanks also to: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Hinz</dc:creator>
  <cp:lastModifiedBy>Fabiani, Monica</cp:lastModifiedBy>
  <cp:revision>28</cp:revision>
  <dcterms:created xsi:type="dcterms:W3CDTF">2023-06-27T16:14:51Z</dcterms:created>
  <dcterms:modified xsi:type="dcterms:W3CDTF">2023-09-27T15:07:38Z</dcterms:modified>
</cp:coreProperties>
</file>